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3660" r:id="rId6"/>
  </p:sldMasterIdLst>
  <p:handoutMasterIdLst>
    <p:handoutMasterId r:id="rId9"/>
  </p:handoutMasterIdLst>
  <p:sldIdLst>
    <p:sldId id="266" r:id="rId7"/>
    <p:sldId id="265" r:id="rId8"/>
  </p:sldIdLst>
  <p:sldSz cx="7561263" cy="10693400"/>
  <p:notesSz cx="6735763" cy="9866313"/>
  <p:defaultTextStyle>
    <a:defPPr>
      <a:defRPr lang="ja-JP"/>
    </a:defPPr>
    <a:lvl1pPr marL="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16" userDrawn="1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66FFFF"/>
    <a:srgbClr val="99FF99"/>
    <a:srgbClr val="FF6699"/>
    <a:srgbClr val="F6008D"/>
    <a:srgbClr val="FFBD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CA7308-7A80-41C2-8969-D7B8D90CB803}" v="13" dt="2022-04-27T01:46:43.334"/>
    <p1510:client id="{7A2CB02D-7AD1-4FCA-9FED-23A820A7E32D}" v="27" dt="2022-04-27T00:23:40.6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4660"/>
  </p:normalViewPr>
  <p:slideViewPr>
    <p:cSldViewPr>
      <p:cViewPr>
        <p:scale>
          <a:sx n="100" d="100"/>
          <a:sy n="100" d="100"/>
        </p:scale>
        <p:origin x="797" y="-3038"/>
      </p:cViewPr>
      <p:guideLst>
        <p:guide orient="horz" pos="6316"/>
        <p:guide pos="2382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425FDC-5945-498E-9B16-CBE7663E0BAC}" type="datetimeFigureOut">
              <a:rPr kumimoji="1" lang="ja-JP" altLang="en-US" smtClean="0"/>
              <a:pPr/>
              <a:t>2022/4/28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8ED97-93D0-4872-A42A-A3BC4613EE2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12056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FCCD-FE5B-44F2-B1F1-271497107C9A}" type="datetimeFigureOut">
              <a:rPr kumimoji="1" lang="ja-JP" altLang="en-US" smtClean="0"/>
              <a:pPr/>
              <a:t>2022/4/28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1623-2CA2-426D-BD4C-2E04F36A1C4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517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FCCD-FE5B-44F2-B1F1-271497107C9A}" type="datetimeFigureOut">
              <a:rPr kumimoji="1" lang="ja-JP" altLang="en-US" smtClean="0"/>
              <a:pPr/>
              <a:t>2022/4/28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1623-2CA2-426D-BD4C-2E04F36A1C4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6908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1916" y="428234"/>
            <a:ext cx="1701284" cy="912404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8063" y="428234"/>
            <a:ext cx="4977831" cy="912404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FCCD-FE5B-44F2-B1F1-271497107C9A}" type="datetimeFigureOut">
              <a:rPr kumimoji="1" lang="ja-JP" altLang="en-US" smtClean="0"/>
              <a:pPr/>
              <a:t>2022/4/28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1623-2CA2-426D-BD4C-2E04F36A1C4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6747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7561263" cy="10693398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831" y="1285265"/>
            <a:ext cx="2066143" cy="1151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680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19837" y="9911200"/>
            <a:ext cx="1701284" cy="569325"/>
          </a:xfrm>
          <a:prstGeom prst="rect">
            <a:avLst/>
          </a:prstGeom>
        </p:spPr>
        <p:txBody>
          <a:bodyPr/>
          <a:lstStyle/>
          <a:p>
            <a:fld id="{BD727FE9-21AA-4E73-8D01-2380A542DA14}" type="datetimeFigureOut">
              <a:rPr kumimoji="1" lang="ja-JP" altLang="en-US" smtClean="0"/>
              <a:pPr/>
              <a:t>2022/4/28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04670" y="9911200"/>
            <a:ext cx="2551926" cy="5693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40143" y="9911200"/>
            <a:ext cx="1701284" cy="569325"/>
          </a:xfrm>
          <a:prstGeom prst="rect">
            <a:avLst/>
          </a:prstGeom>
        </p:spPr>
        <p:txBody>
          <a:bodyPr/>
          <a:lstStyle/>
          <a:p>
            <a:fld id="{417232F2-1297-4177-8041-142F29B51DB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608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FCCD-FE5B-44F2-B1F1-271497107C9A}" type="datetimeFigureOut">
              <a:rPr kumimoji="1" lang="ja-JP" altLang="en-US" smtClean="0"/>
              <a:pPr/>
              <a:t>2022/4/28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1623-2CA2-426D-BD4C-2E04F36A1C4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2147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FCCD-FE5B-44F2-B1F1-271497107C9A}" type="datetimeFigureOut">
              <a:rPr kumimoji="1" lang="ja-JP" altLang="en-US" smtClean="0"/>
              <a:pPr/>
              <a:t>2022/4/28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1623-2CA2-426D-BD4C-2E04F36A1C4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308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8063" y="2495129"/>
            <a:ext cx="3339558" cy="705714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43642" y="2495129"/>
            <a:ext cx="3339558" cy="705714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FCCD-FE5B-44F2-B1F1-271497107C9A}" type="datetimeFigureOut">
              <a:rPr kumimoji="1" lang="ja-JP" altLang="en-US" smtClean="0"/>
              <a:pPr/>
              <a:t>2022/4/28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1623-2CA2-426D-BD4C-2E04F36A1C4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743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FCCD-FE5B-44F2-B1F1-271497107C9A}" type="datetimeFigureOut">
              <a:rPr kumimoji="1" lang="ja-JP" altLang="en-US" smtClean="0"/>
              <a:pPr/>
              <a:t>2022/4/28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1623-2CA2-426D-BD4C-2E04F36A1C4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8373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FCCD-FE5B-44F2-B1F1-271497107C9A}" type="datetimeFigureOut">
              <a:rPr kumimoji="1" lang="ja-JP" altLang="en-US" smtClean="0"/>
              <a:pPr/>
              <a:t>2022/4/28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1623-2CA2-426D-BD4C-2E04F36A1C4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7450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FCCD-FE5B-44F2-B1F1-271497107C9A}" type="datetimeFigureOut">
              <a:rPr kumimoji="1" lang="ja-JP" altLang="en-US" smtClean="0"/>
              <a:pPr/>
              <a:t>2022/4/28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1623-2CA2-426D-BD4C-2E04F36A1C4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24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4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FCCD-FE5B-44F2-B1F1-271497107C9A}" type="datetimeFigureOut">
              <a:rPr kumimoji="1" lang="ja-JP" altLang="en-US" smtClean="0"/>
              <a:pPr/>
              <a:t>2022/4/28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1623-2CA2-426D-BD4C-2E04F36A1C4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2004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3FCCD-FE5B-44F2-B1F1-271497107C9A}" type="datetimeFigureOut">
              <a:rPr kumimoji="1" lang="ja-JP" altLang="en-US" smtClean="0"/>
              <a:pPr/>
              <a:t>2022/4/28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1623-2CA2-426D-BD4C-2E04F36A1C4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5729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4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3FCCD-FE5B-44F2-B1F1-271497107C9A}" type="datetimeFigureOut">
              <a:rPr kumimoji="1" lang="ja-JP" altLang="en-US" smtClean="0"/>
              <a:pPr/>
              <a:t>2022/4/28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51623-2CA2-426D-BD4C-2E04F36A1C4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004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6787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987095" rtl="0" eaLnBrk="1" latinLnBrk="0" hangingPunct="1">
        <a:spcBef>
          <a:spcPct val="0"/>
        </a:spcBef>
        <a:buNone/>
        <a:defRPr kumimoji="1" sz="47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0161" indent="-370161" algn="l" defTabSz="9870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54" kern="1200">
          <a:solidFill>
            <a:schemeClr val="tx1"/>
          </a:solidFill>
          <a:latin typeface="+mn-lt"/>
          <a:ea typeface="+mn-ea"/>
          <a:cs typeface="+mn-cs"/>
        </a:defRPr>
      </a:lvl1pPr>
      <a:lvl2pPr marL="802015" indent="-308467" algn="l" defTabSz="98709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23" kern="1200">
          <a:solidFill>
            <a:schemeClr val="tx1"/>
          </a:solidFill>
          <a:latin typeface="+mn-lt"/>
          <a:ea typeface="+mn-ea"/>
          <a:cs typeface="+mn-cs"/>
        </a:defRPr>
      </a:lvl2pPr>
      <a:lvl3pPr marL="1233869" indent="-246774" algn="l" defTabSz="9870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91" kern="1200">
          <a:solidFill>
            <a:schemeClr val="tx1"/>
          </a:solidFill>
          <a:latin typeface="+mn-lt"/>
          <a:ea typeface="+mn-ea"/>
          <a:cs typeface="+mn-cs"/>
        </a:defRPr>
      </a:lvl3pPr>
      <a:lvl4pPr marL="1727416" indent="-246774" algn="l" defTabSz="98709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59" kern="1200">
          <a:solidFill>
            <a:schemeClr val="tx1"/>
          </a:solidFill>
          <a:latin typeface="+mn-lt"/>
          <a:ea typeface="+mn-ea"/>
          <a:cs typeface="+mn-cs"/>
        </a:defRPr>
      </a:lvl4pPr>
      <a:lvl5pPr marL="2220963" indent="-246774" algn="l" defTabSz="987095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59" kern="1200">
          <a:solidFill>
            <a:schemeClr val="tx1"/>
          </a:solidFill>
          <a:latin typeface="+mn-lt"/>
          <a:ea typeface="+mn-ea"/>
          <a:cs typeface="+mn-cs"/>
        </a:defRPr>
      </a:lvl5pPr>
      <a:lvl6pPr marL="2714511" indent="-246774" algn="l" defTabSz="9870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59" kern="1200">
          <a:solidFill>
            <a:schemeClr val="tx1"/>
          </a:solidFill>
          <a:latin typeface="+mn-lt"/>
          <a:ea typeface="+mn-ea"/>
          <a:cs typeface="+mn-cs"/>
        </a:defRPr>
      </a:lvl6pPr>
      <a:lvl7pPr marL="3208058" indent="-246774" algn="l" defTabSz="9870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59" kern="1200">
          <a:solidFill>
            <a:schemeClr val="tx1"/>
          </a:solidFill>
          <a:latin typeface="+mn-lt"/>
          <a:ea typeface="+mn-ea"/>
          <a:cs typeface="+mn-cs"/>
        </a:defRPr>
      </a:lvl7pPr>
      <a:lvl8pPr marL="3701606" indent="-246774" algn="l" defTabSz="9870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59" kern="1200">
          <a:solidFill>
            <a:schemeClr val="tx1"/>
          </a:solidFill>
          <a:latin typeface="+mn-lt"/>
          <a:ea typeface="+mn-ea"/>
          <a:cs typeface="+mn-cs"/>
        </a:defRPr>
      </a:lvl8pPr>
      <a:lvl9pPr marL="4195153" indent="-246774" algn="l" defTabSz="98709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87095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1pPr>
      <a:lvl2pPr marL="493547" algn="l" defTabSz="987095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2pPr>
      <a:lvl3pPr marL="987095" algn="l" defTabSz="987095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3pPr>
      <a:lvl4pPr marL="1480642" algn="l" defTabSz="987095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4pPr>
      <a:lvl5pPr marL="1974190" algn="l" defTabSz="987095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5pPr>
      <a:lvl6pPr marL="2467737" algn="l" defTabSz="987095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6pPr>
      <a:lvl7pPr marL="2961284" algn="l" defTabSz="987095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7pPr>
      <a:lvl8pPr marL="3454832" algn="l" defTabSz="987095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8pPr>
      <a:lvl9pPr marL="3948379" algn="l" defTabSz="987095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20337" y="306140"/>
            <a:ext cx="7539095" cy="474656"/>
          </a:xfrm>
          <a:prstGeom prst="rect">
            <a:avLst/>
          </a:prstGeom>
          <a:noFill/>
          <a:effectLst/>
        </p:spPr>
        <p:txBody>
          <a:bodyPr wrap="square" lIns="104306" tIns="52153" rIns="104306" bIns="52153" anchor="t">
            <a:spAutoFit/>
          </a:bodyPr>
          <a:lstStyle/>
          <a:p>
            <a:pPr marL="0" marR="0" lvl="0" indent="0" algn="ctr" defTabSz="1043056" eaLnBrk="1" fontAlgn="auto" latinLnBrk="0" hangingPunct="1">
              <a:lnSpc>
                <a:spcPct val="100000"/>
              </a:lnSpc>
              <a:spcBef>
                <a:spcPts val="91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kern="0" dirty="0">
                <a:ln w="9525">
                  <a:noFill/>
                  <a:prstDash val="solid"/>
                </a:ln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第</a:t>
            </a:r>
            <a:r>
              <a:rPr kumimoji="0" lang="en-US" altLang="ja-JP" sz="2400" b="1" kern="0" dirty="0">
                <a:ln w="9525">
                  <a:noFill/>
                  <a:prstDash val="solid"/>
                </a:ln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kumimoji="0" lang="ja-JP" altLang="en-US" sz="2400" b="1" kern="0" dirty="0">
                <a:ln w="9525">
                  <a:noFill/>
                  <a:prstDash val="solid"/>
                </a:ln>
                <a:solidFill>
                  <a:srgbClr val="000099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４５回大分県病院薬剤師会県南地区研修会</a:t>
            </a:r>
            <a:endParaRPr kumimoji="0" lang="en-US" altLang="ja-JP" sz="2400" b="1" i="0" u="none" strike="noStrike" kern="0" cap="none" spc="0" normalizeH="0" baseline="0" noProof="0" dirty="0">
              <a:ln w="9525">
                <a:noFill/>
                <a:prstDash val="solid"/>
              </a:ln>
              <a:solidFill>
                <a:srgbClr val="000099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4" name="Group 45"/>
          <p:cNvGrpSpPr>
            <a:grpSpLocks/>
          </p:cNvGrpSpPr>
          <p:nvPr/>
        </p:nvGrpSpPr>
        <p:grpSpPr bwMode="auto">
          <a:xfrm>
            <a:off x="37719" y="10027220"/>
            <a:ext cx="7561263" cy="50311"/>
            <a:chOff x="0" y="-501703"/>
            <a:chExt cx="5760" cy="0"/>
          </a:xfrm>
        </p:grpSpPr>
        <p:sp>
          <p:nvSpPr>
            <p:cNvPr id="5" name="Line 40"/>
            <p:cNvSpPr>
              <a:spLocks noChangeShapeType="1"/>
            </p:cNvSpPr>
            <p:nvPr/>
          </p:nvSpPr>
          <p:spPr bwMode="auto">
            <a:xfrm>
              <a:off x="0" y="-501703"/>
              <a:ext cx="2880" cy="0"/>
            </a:xfrm>
            <a:prstGeom prst="line">
              <a:avLst/>
            </a:prstGeom>
            <a:noFill/>
            <a:ln w="25400">
              <a:solidFill>
                <a:srgbClr val="B5007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6" name="Line 41"/>
            <p:cNvSpPr>
              <a:spLocks noChangeShapeType="1"/>
            </p:cNvSpPr>
            <p:nvPr/>
          </p:nvSpPr>
          <p:spPr bwMode="auto">
            <a:xfrm>
              <a:off x="2880" y="-501703"/>
              <a:ext cx="2880" cy="0"/>
            </a:xfrm>
            <a:prstGeom prst="line">
              <a:avLst/>
            </a:prstGeom>
            <a:noFill/>
            <a:ln w="25400">
              <a:solidFill>
                <a:srgbClr val="008AB4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pic>
        <p:nvPicPr>
          <p:cNvPr id="9" name="Picture 46" descr="basic_covercentercover_gra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31" y="1436998"/>
            <a:ext cx="7561263" cy="381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テキスト ボックス 10"/>
          <p:cNvSpPr txBox="1"/>
          <p:nvPr/>
        </p:nvSpPr>
        <p:spPr>
          <a:xfrm>
            <a:off x="0" y="10243244"/>
            <a:ext cx="7561263" cy="307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共催：大分県病院薬剤師会県南地区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／佐伯市薬剤師会／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エーザイ</a:t>
            </a: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株式会社</a:t>
            </a:r>
          </a:p>
        </p:txBody>
      </p:sp>
      <p:grpSp>
        <p:nvGrpSpPr>
          <p:cNvPr id="29" name="グループ化 28"/>
          <p:cNvGrpSpPr/>
          <p:nvPr/>
        </p:nvGrpSpPr>
        <p:grpSpPr>
          <a:xfrm>
            <a:off x="107873" y="3636045"/>
            <a:ext cx="1090497" cy="491265"/>
            <a:chOff x="263541" y="7283078"/>
            <a:chExt cx="1090497" cy="491265"/>
          </a:xfrm>
        </p:grpSpPr>
        <p:sp>
          <p:nvSpPr>
            <p:cNvPr id="24" name="円/楕円 23"/>
            <p:cNvSpPr/>
            <p:nvPr/>
          </p:nvSpPr>
          <p:spPr>
            <a:xfrm rot="20455963">
              <a:off x="263541" y="7283078"/>
              <a:ext cx="1090497" cy="491265"/>
            </a:xfrm>
            <a:prstGeom prst="ellipse">
              <a:avLst/>
            </a:prstGeom>
            <a:solidFill>
              <a:srgbClr val="F6008D">
                <a:alpha val="65000"/>
              </a:srgbClr>
            </a:solidFill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  <a:softEdge rad="12700"/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501155" y="7362924"/>
              <a:ext cx="8121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8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日時</a:t>
              </a:r>
              <a:endParaRPr kumimoji="1" lang="ja-JP" altLang="en-US" sz="1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115282" y="4308998"/>
            <a:ext cx="1090497" cy="491265"/>
            <a:chOff x="263541" y="8281665"/>
            <a:chExt cx="1090497" cy="491265"/>
          </a:xfrm>
        </p:grpSpPr>
        <p:sp>
          <p:nvSpPr>
            <p:cNvPr id="25" name="円/楕円 24"/>
            <p:cNvSpPr/>
            <p:nvPr/>
          </p:nvSpPr>
          <p:spPr>
            <a:xfrm rot="20455963">
              <a:off x="263541" y="8281665"/>
              <a:ext cx="1090497" cy="491265"/>
            </a:xfrm>
            <a:prstGeom prst="ellipse">
              <a:avLst/>
            </a:prstGeom>
            <a:solidFill>
              <a:srgbClr val="F6008D">
                <a:alpha val="65000"/>
              </a:srgbClr>
            </a:solidFill>
            <a:ln>
              <a:noFill/>
            </a:ln>
            <a:effectLst>
              <a:outerShdw blurRad="127000" dist="38100" dir="2700000" algn="ctr">
                <a:srgbClr val="000000">
                  <a:alpha val="45000"/>
                </a:srgbClr>
              </a:outerShdw>
              <a:softEdge rad="12700"/>
            </a:effectLst>
            <a:scene3d>
              <a:camera prst="perspectiveFront" fov="2700000">
                <a:rot lat="20376000" lon="1938000" rev="20112001"/>
              </a:camera>
              <a:lightRig rig="soft" dir="t">
                <a:rot lat="0" lon="0" rev="0"/>
              </a:lightRig>
            </a:scene3d>
            <a:sp3d prstMaterial="translucentPowder">
              <a:bevelT w="2032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530746" y="8352219"/>
              <a:ext cx="792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8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会場</a:t>
              </a:r>
            </a:p>
          </p:txBody>
        </p:sp>
      </p:grpSp>
      <p:sp>
        <p:nvSpPr>
          <p:cNvPr id="33" name="テキスト ボックス 14"/>
          <p:cNvSpPr txBox="1">
            <a:spLocks noChangeArrowheads="1"/>
          </p:cNvSpPr>
          <p:nvPr/>
        </p:nvSpPr>
        <p:spPr bwMode="auto">
          <a:xfrm>
            <a:off x="1426306" y="3704946"/>
            <a:ext cx="592823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２０２２年</a:t>
            </a:r>
            <a:r>
              <a:rPr lang="ja-JP" altLang="en-US" sz="2800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６</a:t>
            </a:r>
            <a:r>
              <a:rPr lang="ja-JP" altLang="en-US" sz="2000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</a:t>
            </a:r>
            <a:r>
              <a:rPr lang="ja-JP" altLang="en-US" sz="2800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１４</a:t>
            </a:r>
            <a:r>
              <a:rPr lang="ja-JP" altLang="en-US" sz="2000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日（火）</a:t>
            </a:r>
            <a:r>
              <a:rPr lang="en-US" altLang="ja-JP" sz="2000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18:30</a:t>
            </a:r>
            <a:r>
              <a:rPr lang="ja-JP" altLang="en-US" sz="2000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～</a:t>
            </a:r>
            <a:r>
              <a:rPr lang="en-US" altLang="ja-JP" sz="2000" b="1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20:00</a:t>
            </a:r>
          </a:p>
        </p:txBody>
      </p:sp>
      <p:sp>
        <p:nvSpPr>
          <p:cNvPr id="34" name="テキスト ボックス 4"/>
          <p:cNvSpPr txBox="1">
            <a:spLocks noChangeArrowheads="1"/>
          </p:cNvSpPr>
          <p:nvPr/>
        </p:nvSpPr>
        <p:spPr bwMode="auto">
          <a:xfrm>
            <a:off x="1477567" y="4456899"/>
            <a:ext cx="579283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kumimoji="1" lang="en-US" altLang="ja-JP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kumimoji="1" lang="ja-JP" alt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配信（</a:t>
            </a:r>
            <a:r>
              <a:rPr kumimoji="1" lang="en-US" altLang="ja-JP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ZOOM</a:t>
            </a:r>
            <a:r>
              <a:rPr kumimoji="1" lang="ja-JP" alt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ウェビナー）</a:t>
            </a:r>
            <a:r>
              <a:rPr kumimoji="1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裏面をご参照ください</a:t>
            </a:r>
          </a:p>
        </p:txBody>
      </p:sp>
      <p:sp>
        <p:nvSpPr>
          <p:cNvPr id="35" name="正方形/長方形 34"/>
          <p:cNvSpPr/>
          <p:nvPr/>
        </p:nvSpPr>
        <p:spPr>
          <a:xfrm>
            <a:off x="1426306" y="4986660"/>
            <a:ext cx="6048673" cy="5040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lnSpc>
                <a:spcPts val="23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認知症およびそのケアと予防</a:t>
            </a:r>
            <a:endParaRPr lang="en-US" altLang="ja-JP" sz="1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1278276" y="8740218"/>
            <a:ext cx="5949722" cy="87295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大分大学医学部神経内科学講座 准教授</a:t>
            </a:r>
          </a:p>
          <a:p>
            <a:pPr algn="ctr"/>
            <a:r>
              <a:rPr kumimoji="1"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</a:t>
            </a:r>
            <a:r>
              <a:rPr kumimoji="1" lang="zh-CN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木村成志</a:t>
            </a:r>
            <a:r>
              <a:rPr kumimoji="1" lang="zh-CN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先生</a:t>
            </a:r>
            <a:endParaRPr kumimoji="1" lang="ja-JP" altLang="en-US" sz="3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186347" y="4997043"/>
            <a:ext cx="1062350" cy="528360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テーマ</a:t>
            </a:r>
            <a:endParaRPr kumimoji="1"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正方形/長方形 2"/>
          <p:cNvSpPr>
            <a:spLocks noChangeArrowheads="1"/>
          </p:cNvSpPr>
          <p:nvPr/>
        </p:nvSpPr>
        <p:spPr bwMode="auto">
          <a:xfrm>
            <a:off x="442466" y="6498828"/>
            <a:ext cx="688990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</a:t>
            </a:r>
            <a:r>
              <a:rPr lang="zh-CN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1484410" y="7290915"/>
            <a:ext cx="2904962" cy="3297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543" b="1" dirty="0"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lang="ja-JP" altLang="en-US" sz="1543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543" b="1" dirty="0"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  <a:r>
              <a:rPr lang="ja-JP" altLang="en-US" sz="1543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543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543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543" b="1" dirty="0"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  <a:r>
              <a:rPr lang="ja-JP" altLang="en-US" sz="1543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</a:t>
            </a:r>
          </a:p>
        </p:txBody>
      </p:sp>
      <p:sp>
        <p:nvSpPr>
          <p:cNvPr id="32" name="テキスト ボックス 2"/>
          <p:cNvSpPr txBox="1">
            <a:spLocks noChangeArrowheads="1"/>
          </p:cNvSpPr>
          <p:nvPr/>
        </p:nvSpPr>
        <p:spPr bwMode="auto">
          <a:xfrm>
            <a:off x="1248697" y="7748211"/>
            <a:ext cx="594972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認知症予防の新たな展開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～運動と睡眠の重要性～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endParaRPr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180231" y="7154432"/>
            <a:ext cx="1068468" cy="504009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特別講演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テキスト ボックス 7"/>
          <p:cNvSpPr txBox="1">
            <a:spLocks noChangeArrowheads="1"/>
          </p:cNvSpPr>
          <p:nvPr/>
        </p:nvSpPr>
        <p:spPr bwMode="auto">
          <a:xfrm>
            <a:off x="613935" y="823557"/>
            <a:ext cx="6362790" cy="70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984" dirty="0">
                <a:solidFill>
                  <a:schemeClr val="accent6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日病薬病院薬学認定薬剤師制度</a:t>
            </a:r>
            <a:r>
              <a:rPr lang="ja-JP" altLang="en-US" sz="1984" dirty="0" smtClean="0">
                <a:solidFill>
                  <a:schemeClr val="accent6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</a:t>
            </a:r>
            <a:r>
              <a:rPr lang="en-US" altLang="ja-JP" sz="1984" dirty="0" smtClean="0">
                <a:solidFill>
                  <a:schemeClr val="accent6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Ⅴ</a:t>
            </a:r>
            <a:r>
              <a:rPr lang="ja-JP" altLang="en-US" sz="1984" dirty="0" smtClean="0">
                <a:solidFill>
                  <a:schemeClr val="accent6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－２：</a:t>
            </a:r>
            <a:r>
              <a:rPr lang="ja-JP" altLang="en-US" sz="1984" u="sng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</a:t>
            </a:r>
            <a:r>
              <a:rPr lang="ja-JP" altLang="en-US" sz="1984" u="sng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点</a:t>
            </a:r>
            <a:r>
              <a:rPr lang="ja-JP" altLang="en-US" sz="1200" u="sng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（申請中）</a:t>
            </a:r>
            <a:r>
              <a:rPr lang="ja-JP" altLang="en-US" sz="1984" dirty="0" smtClean="0">
                <a:solidFill>
                  <a:schemeClr val="accent6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</a:t>
            </a:r>
            <a:endParaRPr lang="en-US" altLang="ja-JP" sz="1984" dirty="0" smtClean="0">
              <a:solidFill>
                <a:schemeClr val="accent6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984" dirty="0" smtClean="0">
                <a:solidFill>
                  <a:schemeClr val="accent6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日本薬剤師研修センター（</a:t>
            </a:r>
            <a:r>
              <a:rPr lang="ja-JP" altLang="en-US" sz="1984" u="sng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１点：</a:t>
            </a:r>
            <a:r>
              <a:rPr lang="ja-JP" altLang="en-US" sz="1200" u="sng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（申請中）</a:t>
            </a:r>
            <a:r>
              <a:rPr lang="ja-JP" altLang="en-US" sz="1984" dirty="0" smtClean="0">
                <a:solidFill>
                  <a:schemeClr val="accent6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</a:t>
            </a:r>
            <a:endParaRPr lang="ja-JP" altLang="en-US" sz="1984" dirty="0">
              <a:solidFill>
                <a:schemeClr val="accent6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02399" y="1818308"/>
            <a:ext cx="71784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謹啓　　時下、皆様方には益々ご清祥のこととお慶び申し上げます。</a:t>
            </a:r>
          </a:p>
          <a:p>
            <a:pPr algn="dist"/>
            <a:r>
              <a:rPr lang="ja-JP" altLang="en-US" sz="1600" dirty="0"/>
              <a:t>さて、この度、「第１４５回　大分県病院薬剤師会県南地区研修会」を下記の通り</a:t>
            </a:r>
            <a:endParaRPr lang="en-US" altLang="ja-JP" sz="1600" dirty="0"/>
          </a:p>
          <a:p>
            <a:r>
              <a:rPr lang="ja-JP" altLang="en-US" sz="1600" dirty="0"/>
              <a:t>開催する運びとなりましたのでご案内申し上げます。</a:t>
            </a:r>
          </a:p>
          <a:p>
            <a:r>
              <a:rPr lang="ja-JP" altLang="en-US" sz="1600" dirty="0"/>
              <a:t>ご多忙の折恐縮ですが、ご出席賜りますようお願い申し上げます。　　　　　　　　　　</a:t>
            </a:r>
            <a:r>
              <a:rPr lang="en-US" altLang="ja-JP" sz="1600" dirty="0"/>
              <a:t>						</a:t>
            </a:r>
            <a:r>
              <a:rPr lang="ja-JP" altLang="en-US" sz="1600" dirty="0"/>
              <a:t>　　謹白</a:t>
            </a:r>
            <a:endParaRPr lang="en-US" altLang="ja-JP" sz="1600" dirty="0"/>
          </a:p>
          <a:p>
            <a:r>
              <a:rPr lang="ja-JP" altLang="en-US" sz="1600" dirty="0"/>
              <a:t>　　　　　　　　　　　　　　　　　　　幹事：津久見市医師会立津久見中央病院　薬剤部</a:t>
            </a:r>
            <a:endParaRPr kumimoji="1" lang="ja-JP" altLang="en-US" sz="1600" dirty="0"/>
          </a:p>
        </p:txBody>
      </p:sp>
      <p:sp>
        <p:nvSpPr>
          <p:cNvPr id="26" name="角丸四角形 25">
            <a:extLst>
              <a:ext uri="{FF2B5EF4-FFF2-40B4-BE49-F238E27FC236}">
                <a16:creationId xmlns:a16="http://schemas.microsoft.com/office/drawing/2014/main" id="{C8BB3DEF-2006-449D-A924-C243A7287B49}"/>
              </a:ext>
            </a:extLst>
          </p:cNvPr>
          <p:cNvSpPr/>
          <p:nvPr/>
        </p:nvSpPr>
        <p:spPr>
          <a:xfrm>
            <a:off x="180230" y="5855732"/>
            <a:ext cx="1068467" cy="493289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一般演題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81AB49D1-E42D-44E2-B21D-F4B08774B587}"/>
              </a:ext>
            </a:extLst>
          </p:cNvPr>
          <p:cNvSpPr/>
          <p:nvPr/>
        </p:nvSpPr>
        <p:spPr>
          <a:xfrm>
            <a:off x="1484410" y="5941629"/>
            <a:ext cx="1853392" cy="3297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543" b="1" dirty="0">
                <a:latin typeface="Meiryo UI" panose="020B0604030504040204" pitchFamily="50" charset="-128"/>
                <a:ea typeface="Meiryo UI" panose="020B0604030504040204" pitchFamily="50" charset="-128"/>
              </a:rPr>
              <a:t>18</a:t>
            </a:r>
            <a:r>
              <a:rPr lang="ja-JP" altLang="en-US" sz="1543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543" b="1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543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543" b="1" dirty="0"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lang="ja-JP" altLang="en-US" sz="1543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543" b="1" dirty="0"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  <a:endParaRPr lang="ja-JP" altLang="en-US" sz="1543" b="1" strike="sngStrike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62E8397B-FA8C-42D3-91DC-13E927A469C2}"/>
              </a:ext>
            </a:extLst>
          </p:cNvPr>
          <p:cNvSpPr txBox="1"/>
          <p:nvPr/>
        </p:nvSpPr>
        <p:spPr>
          <a:xfrm>
            <a:off x="1278276" y="6354812"/>
            <a:ext cx="6018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 「薬剤師に関する診療報酬項目について」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エーザイ株式会社キーアカウント統括部 田川大介</a:t>
            </a:r>
            <a:endParaRPr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5282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88559" y="693878"/>
            <a:ext cx="7134430" cy="86382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defTabSz="413298">
              <a:defRPr/>
            </a:pPr>
            <a:r>
              <a:rPr kumimoji="0" lang="en-US" altLang="ja-JP" sz="14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Zoom</a:t>
            </a:r>
            <a:r>
              <a:rPr kumimoji="0" lang="ja-JP" altLang="en-US" sz="14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会議システムよりご参加いただけます。</a:t>
            </a:r>
            <a:r>
              <a:rPr lang="ja-JP" altLang="en-US" sz="14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下記</a:t>
            </a:r>
            <a:r>
              <a:rPr lang="en-US" altLang="ja-JP" sz="14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URL2</a:t>
            </a:r>
            <a:r>
              <a:rPr lang="ja-JP" altLang="en-US" sz="1400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次元コードよりご参加ください</a:t>
            </a:r>
            <a:r>
              <a:rPr lang="ja-JP" altLang="en-US" sz="1727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。</a:t>
            </a:r>
            <a:endParaRPr kumimoji="0" lang="en-US" altLang="ja-JP" sz="1727" b="1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413298">
              <a:defRPr/>
            </a:pPr>
            <a:endParaRPr kumimoji="0" lang="en-US" altLang="ja-JP" sz="432" b="1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defTabSz="413298">
              <a:defRPr/>
            </a:pPr>
            <a:r>
              <a:rPr kumimoji="0" lang="ja-JP" altLang="en-US" sz="1727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</a:t>
            </a:r>
            <a:r>
              <a:rPr kumimoji="0" lang="en-US" altLang="ja-JP" sz="1727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ID</a:t>
            </a:r>
            <a:r>
              <a:rPr kumimoji="0" lang="ja-JP" altLang="en-US" sz="1727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：</a:t>
            </a:r>
            <a:r>
              <a:rPr kumimoji="0" lang="en-US" altLang="ja-JP" sz="1727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811 0077 6555</a:t>
            </a:r>
            <a:endParaRPr kumimoji="0" lang="en-US" altLang="ja-JP" sz="1727" b="1" dirty="0">
              <a:solidFill>
                <a:prstClr val="black"/>
              </a:solidFill>
              <a:latin typeface="メイリオ" pitchFamily="50" charset="-128"/>
              <a:ea typeface="メイリオ" pitchFamily="50" charset="-128"/>
            </a:endParaRPr>
          </a:p>
          <a:p>
            <a:pPr defTabSz="413298">
              <a:defRPr/>
            </a:pPr>
            <a:r>
              <a:rPr kumimoji="0" lang="ja-JP" altLang="en-US" sz="1727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</a:rPr>
              <a:t>　　　パスコード：</a:t>
            </a:r>
            <a:r>
              <a:rPr kumimoji="0" lang="en-US" altLang="ja-JP" sz="1727" b="1" dirty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</a:rPr>
              <a:t>Kennan0614</a:t>
            </a:r>
            <a:endParaRPr lang="ja-JP" altLang="en-US" sz="1727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25967" y="1620726"/>
            <a:ext cx="4961437" cy="52322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ja-JP" sz="1400" u="sng" dirty="0">
                <a:solidFill>
                  <a:srgbClr val="0000FF"/>
                </a:solidFill>
                <a:latin typeface="游ゴシック" panose="020B0400000000000000" pitchFamily="50" charset="-128"/>
                <a:cs typeface="ＭＳ Ｐゴシック" panose="020B0600070205080204" pitchFamily="50" charset="-128"/>
              </a:rPr>
              <a:t>https://us06web.zoom.us/webinar/register/WN_uHttcDfCSZG-qBN6bIxqVQ</a:t>
            </a:r>
            <a:endParaRPr lang="ja-JP" altLang="ja-JP" sz="1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696580" y="105895"/>
            <a:ext cx="2089033" cy="521810"/>
          </a:xfrm>
          <a:prstGeom prst="rect">
            <a:avLst/>
          </a:prstGeom>
          <a:solidFill>
            <a:srgbClr val="F7A3F3"/>
          </a:solidFill>
        </p:spPr>
        <p:txBody>
          <a:bodyPr wrap="none" rtlCol="0">
            <a:spAutoFit/>
          </a:bodyPr>
          <a:lstStyle/>
          <a:p>
            <a:pPr algn="ctr" defTabSz="911150">
              <a:defRPr/>
            </a:pPr>
            <a:r>
              <a:rPr lang="ja-JP" altLang="en-US" sz="2791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参加方法　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544113" y="9667180"/>
            <a:ext cx="4393965" cy="275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1150">
              <a:defRPr/>
            </a:pPr>
            <a:r>
              <a:rPr lang="ja-JP" altLang="en-US" sz="1187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問い合わせ先　エーザイ株式会社　松浦清一</a:t>
            </a:r>
            <a:r>
              <a:rPr lang="en-US" altLang="ja-JP" sz="1187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090-7635-2330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07385" y="6036377"/>
            <a:ext cx="3490819" cy="557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defTabSz="987095">
              <a:defRPr/>
            </a:pPr>
            <a:r>
              <a:rPr lang="ja-JP" altLang="en-US" sz="1511" b="1" dirty="0">
                <a:solidFill>
                  <a:prstClr val="black"/>
                </a:solidFill>
                <a:latin typeface="Calibri"/>
                <a:ea typeface="ＭＳ Ｐゴシック" panose="020B0600070205080204" pitchFamily="50" charset="-128"/>
              </a:rPr>
              <a:t>お預かりしたメールアドレスは、セミナーＵＲＬ配信のみに使用いたします。</a:t>
            </a:r>
          </a:p>
        </p:txBody>
      </p:sp>
      <p:sp>
        <p:nvSpPr>
          <p:cNvPr id="40" name="正方形/長方形 39"/>
          <p:cNvSpPr/>
          <p:nvPr/>
        </p:nvSpPr>
        <p:spPr>
          <a:xfrm>
            <a:off x="307385" y="3168811"/>
            <a:ext cx="3575659" cy="1255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1188">
              <a:defRPr/>
            </a:pPr>
            <a:r>
              <a:rPr lang="en-US" altLang="ja-JP" sz="108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Zoo</a:t>
            </a:r>
            <a:r>
              <a:rPr lang="ja-JP" altLang="en-US" sz="1080" b="1" dirty="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  <a:r>
              <a:rPr lang="ja-JP" altLang="en-US" sz="108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をお持ちでない場合は、</a:t>
            </a:r>
            <a:endParaRPr lang="en-US" altLang="ja-JP" sz="108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1188">
              <a:defRPr/>
            </a:pPr>
            <a:r>
              <a:rPr lang="ja-JP" altLang="en-US" sz="108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「ブラウザが何も起こらなければ</a:t>
            </a:r>
            <a:r>
              <a:rPr lang="en-US" altLang="ja-JP" sz="108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080" b="1" dirty="0">
                <a:solidFill>
                  <a:srgbClr val="5B9BD5">
                    <a:lumMod val="75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ダウンロードして</a:t>
            </a:r>
            <a:endParaRPr lang="en-US" altLang="ja-JP" sz="1080" b="1" dirty="0">
              <a:solidFill>
                <a:srgbClr val="5B9BD5">
                  <a:lumMod val="75000"/>
                </a:srgb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1188">
              <a:defRPr/>
            </a:pPr>
            <a:r>
              <a:rPr lang="en-US" altLang="ja-JP" sz="1080" b="1" dirty="0">
                <a:solidFill>
                  <a:srgbClr val="5B9BD5">
                    <a:lumMod val="75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lang="ja-JP" altLang="en-US" sz="1080" b="1" dirty="0">
                <a:solidFill>
                  <a:srgbClr val="5B9BD5">
                    <a:lumMod val="75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開始してください</a:t>
            </a:r>
            <a:r>
              <a:rPr lang="en-US" altLang="ja-JP" sz="1080" b="1" dirty="0">
                <a:solidFill>
                  <a:srgbClr val="5B9BD5">
                    <a:lumMod val="75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Zoom</a:t>
            </a:r>
            <a:r>
              <a:rPr lang="ja-JP" altLang="en-US" sz="108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」を選択します。</a:t>
            </a:r>
            <a:endParaRPr lang="en-US" altLang="ja-JP" sz="108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1188">
              <a:defRPr/>
            </a:pPr>
            <a:r>
              <a:rPr lang="ja-JP" altLang="en-US" sz="108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アプリをインストールするように促されますので、　　</a:t>
            </a:r>
            <a:endParaRPr lang="en-US" altLang="ja-JP" sz="108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1188">
              <a:defRPr/>
            </a:pPr>
            <a:r>
              <a:rPr lang="ja-JP" altLang="en-US" sz="108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「実行」をクリックします。</a:t>
            </a:r>
            <a:endParaRPr lang="en-US" altLang="ja-JP" sz="108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1188">
              <a:defRPr/>
            </a:pPr>
            <a:r>
              <a:rPr lang="ja-JP" altLang="en-US" sz="108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または「</a:t>
            </a:r>
            <a:r>
              <a:rPr lang="ja-JP" altLang="en-US" sz="1080" b="1" dirty="0">
                <a:solidFill>
                  <a:srgbClr val="5B9BD5">
                    <a:lumMod val="75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ブラウザから参加</a:t>
            </a:r>
            <a:r>
              <a:rPr lang="ja-JP" altLang="en-US" sz="108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」を押して</a:t>
            </a:r>
            <a:r>
              <a:rPr lang="en-US" altLang="ja-JP" sz="108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Zoom</a:t>
            </a:r>
            <a:r>
              <a:rPr lang="ja-JP" altLang="en-US" sz="108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アプリを</a:t>
            </a:r>
            <a:endParaRPr lang="en-US" altLang="ja-JP" sz="108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1188">
              <a:defRPr/>
            </a:pPr>
            <a:r>
              <a:rPr lang="ja-JP" altLang="en-US" sz="108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インストールしなくてもアクセスが可能です。</a:t>
            </a:r>
            <a:endParaRPr lang="en-US" altLang="ja-JP" sz="108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4074806" y="3170112"/>
            <a:ext cx="3390635" cy="4576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1188">
              <a:defRPr/>
            </a:pPr>
            <a:r>
              <a:rPr lang="en-US" altLang="ja-JP" sz="1187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1.</a:t>
            </a:r>
            <a:r>
              <a:rPr lang="ja-JP" altLang="en-US" sz="1187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赤枠内に上記記載の</a:t>
            </a:r>
            <a:endParaRPr lang="en-US" altLang="ja-JP" sz="1187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1188">
              <a:defRPr/>
            </a:pPr>
            <a:r>
              <a:rPr lang="en-US" altLang="ja-JP" sz="1187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ID</a:t>
            </a:r>
            <a:r>
              <a:rPr lang="ja-JP" altLang="en-US" sz="1187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187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811 0077 6555</a:t>
            </a:r>
            <a:r>
              <a:rPr lang="ja-JP" altLang="en-US" sz="1187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をご入力ください。</a:t>
            </a:r>
            <a:endParaRPr lang="en-US" altLang="ja-JP" sz="1187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4196602" y="2383821"/>
            <a:ext cx="3003180" cy="605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87095">
              <a:defRPr/>
            </a:pPr>
            <a:r>
              <a:rPr lang="ja-JP" altLang="en-US" sz="1295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既に</a:t>
            </a:r>
            <a:r>
              <a:rPr lang="en-US" altLang="ja-JP" sz="1295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Zoom</a:t>
            </a:r>
            <a:r>
              <a:rPr lang="ja-JP" altLang="en-US" sz="1295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アプリをお持ちの先生は</a:t>
            </a:r>
            <a:endParaRPr lang="en-US" altLang="ja-JP" sz="1295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defTabSz="987095">
              <a:defRPr/>
            </a:pPr>
            <a:r>
              <a:rPr lang="ja-JP" altLang="en-US" sz="1295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こちらの画面が立ち上がります。</a:t>
            </a:r>
          </a:p>
        </p:txBody>
      </p:sp>
      <p:pic>
        <p:nvPicPr>
          <p:cNvPr id="43" name="図 42"/>
          <p:cNvPicPr>
            <a:picLocks noChangeAspect="1"/>
          </p:cNvPicPr>
          <p:nvPr/>
        </p:nvPicPr>
        <p:blipFill rotWithShape="1">
          <a:blip r:embed="rId2" cstate="print"/>
          <a:srcRect l="1319" t="11586" r="23428" b="7656"/>
          <a:stretch/>
        </p:blipFill>
        <p:spPr>
          <a:xfrm>
            <a:off x="491437" y="4472834"/>
            <a:ext cx="2821317" cy="1307121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44" name="下矢印 43"/>
          <p:cNvSpPr/>
          <p:nvPr/>
        </p:nvSpPr>
        <p:spPr>
          <a:xfrm rot="14674937">
            <a:off x="3664253" y="4430556"/>
            <a:ext cx="372523" cy="5193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87095">
              <a:defRPr/>
            </a:pPr>
            <a:endParaRPr lang="ja-JP" altLang="en-US" sz="1943">
              <a:solidFill>
                <a:prstClr val="white"/>
              </a:solidFill>
              <a:latin typeface="游ゴシック"/>
              <a:ea typeface="游ゴシック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385733" y="2408090"/>
            <a:ext cx="3003180" cy="605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87095">
              <a:defRPr/>
            </a:pPr>
            <a:r>
              <a:rPr lang="en-US" altLang="ja-JP" sz="1295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Zoom</a:t>
            </a:r>
            <a:r>
              <a:rPr lang="ja-JP" altLang="en-US" sz="1295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アプリ未取得の先生は</a:t>
            </a:r>
            <a:endParaRPr lang="en-US" altLang="ja-JP" sz="1295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defTabSz="987095">
              <a:defRPr/>
            </a:pPr>
            <a:r>
              <a:rPr lang="ja-JP" altLang="en-US" sz="1295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こちらの画面が立ち上がります。</a:t>
            </a:r>
          </a:p>
        </p:txBody>
      </p:sp>
      <p:pic>
        <p:nvPicPr>
          <p:cNvPr id="48" name="図 4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31299" y="3745324"/>
            <a:ext cx="2499064" cy="1275033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49" name="正方形/長方形 48"/>
          <p:cNvSpPr/>
          <p:nvPr/>
        </p:nvSpPr>
        <p:spPr>
          <a:xfrm>
            <a:off x="4085923" y="5192695"/>
            <a:ext cx="3113859" cy="8230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1188">
              <a:defRPr/>
            </a:pPr>
            <a:r>
              <a:rPr lang="en-US" altLang="ja-JP" sz="1187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2.</a:t>
            </a:r>
            <a:r>
              <a:rPr lang="ja-JP" altLang="en-US" sz="1187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次に御氏名、アドレス、御施設名を</a:t>
            </a:r>
            <a:endParaRPr lang="en-US" altLang="ja-JP" sz="1187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1188">
              <a:defRPr/>
            </a:pPr>
            <a:r>
              <a:rPr lang="ja-JP" altLang="en-US" sz="1187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ご入力ください。</a:t>
            </a:r>
            <a:r>
              <a:rPr lang="ja-JP" altLang="en-US" sz="1187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単位申請に必須です</a:t>
            </a:r>
            <a:r>
              <a:rPr lang="ja-JP" altLang="en-US" sz="1187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187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1188">
              <a:defRPr/>
            </a:pPr>
            <a:r>
              <a:rPr lang="ja-JP" altLang="en-US" sz="1187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登録完了後、待機状態となります。</a:t>
            </a:r>
            <a:endParaRPr lang="en-US" altLang="ja-JP" sz="1187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1188">
              <a:defRPr/>
            </a:pPr>
            <a:r>
              <a:rPr lang="ja-JP" altLang="en-US" sz="1187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開始までそのままお待ちください。</a:t>
            </a:r>
            <a:endParaRPr lang="en-US" altLang="ja-JP" sz="1187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0" name="図 4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31301" y="6115231"/>
            <a:ext cx="2499062" cy="1006764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51" name="正方形/長方形 50"/>
          <p:cNvSpPr/>
          <p:nvPr/>
        </p:nvSpPr>
        <p:spPr>
          <a:xfrm>
            <a:off x="5087289" y="4332120"/>
            <a:ext cx="987083" cy="19486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87095">
              <a:defRPr/>
            </a:pPr>
            <a:endParaRPr lang="ja-JP" altLang="en-US" sz="1943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4572719" y="7051677"/>
            <a:ext cx="696103" cy="15246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87095">
              <a:defRPr/>
            </a:pPr>
            <a:endParaRPr lang="ja-JP" altLang="en-US" sz="1943">
              <a:solidFill>
                <a:prstClr val="white"/>
              </a:solidFill>
              <a:latin typeface="Calibri"/>
              <a:ea typeface="ＭＳ Ｐゴシック" panose="020B060007020508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4122977" y="7203490"/>
            <a:ext cx="3342464" cy="640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1188">
              <a:defRPr/>
            </a:pPr>
            <a:r>
              <a:rPr lang="ja-JP" altLang="en-US" sz="1187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頂戴したアドレス宛に</a:t>
            </a:r>
            <a:r>
              <a:rPr lang="en-US" altLang="ja-JP" sz="1133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URL</a:t>
            </a:r>
            <a:r>
              <a:rPr lang="ja-JP" altLang="en-US" sz="1187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が送信され</a:t>
            </a:r>
            <a:endParaRPr lang="en-US" altLang="ja-JP" sz="1187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1188">
              <a:defRPr/>
            </a:pPr>
            <a:r>
              <a:rPr lang="ja-JP" altLang="en-US" sz="1187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87" b="1" dirty="0" err="1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た</a:t>
            </a:r>
            <a:r>
              <a:rPr lang="ja-JP" altLang="en-US" sz="1187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場合、その</a:t>
            </a:r>
            <a:r>
              <a:rPr lang="en-US" altLang="ja-JP" sz="1187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URL</a:t>
            </a:r>
            <a:r>
              <a:rPr lang="ja-JP" altLang="en-US" sz="1187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のクリックにて会議に</a:t>
            </a:r>
            <a:endParaRPr lang="en-US" altLang="ja-JP" sz="1187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911188">
              <a:defRPr/>
            </a:pPr>
            <a:r>
              <a:rPr lang="ja-JP" altLang="en-US" sz="1187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入る事ができます。</a:t>
            </a:r>
            <a:endParaRPr lang="en-US" altLang="ja-JP" sz="1187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07385" y="7765263"/>
            <a:ext cx="685762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①講演の</a:t>
            </a: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始め</a:t>
            </a: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終わり</a:t>
            </a: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にキーワードが紹介されます⇒必ずメモして下さい</a:t>
            </a:r>
            <a:endParaRPr lang="ja-JP" altLang="en-US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②講演終了後退出ボタンをクリックするとアンケート画面に移行します</a:t>
            </a:r>
            <a:r>
              <a:rPr lang="ja-JP" altLang="en-US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。ご回答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下さい。</a:t>
            </a:r>
            <a:endParaRPr lang="ja-JP" altLang="en-US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必要事項：「ご施設名</a:t>
            </a:r>
            <a:r>
              <a:rPr lang="ja-JP" altLang="en-US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」「ご施設住所」「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始め：キーワード」「終わり：キーワード</a:t>
            </a:r>
            <a:r>
              <a:rPr lang="ja-JP" altLang="en-US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endParaRPr lang="en-US" altLang="ja-JP" sz="14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日本薬剤師研修センター単位取得ご希望の先生方は薬剤師免許番号をご回答ください。</a:t>
            </a:r>
            <a:endParaRPr lang="ja-JP" altLang="en-US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不測のトラブル等により「キーワード報告」が出来なかった場合は、</a:t>
            </a:r>
            <a:endParaRPr lang="ja-JP" altLang="en-US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下記メールにてキーワードをお受け致します。</a:t>
            </a: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【6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</a:t>
            </a: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)12:00 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厳守</a:t>
            </a: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メール送付先</a:t>
            </a:r>
            <a:r>
              <a:rPr lang="ja-JP" altLang="en-US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JCHO</a:t>
            </a:r>
            <a:r>
              <a:rPr lang="ja-JP" altLang="en-US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南海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医療センター薬剤部　谷口公章</a:t>
            </a:r>
            <a:endParaRPr lang="ja-JP" altLang="en-US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</a:t>
            </a: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taniguchi-kimiaki@nankai.jcho.go.jp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25967" y="6798039"/>
            <a:ext cx="3897010" cy="83099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solidFill>
                  <a:schemeClr val="bg1"/>
                </a:solidFill>
              </a:rPr>
              <a:t>ご注意下さい：単位取得要件が増えました。</a:t>
            </a:r>
            <a:endParaRPr lang="en-US" altLang="ja-JP" sz="1600" b="1" dirty="0">
              <a:solidFill>
                <a:schemeClr val="bg1"/>
              </a:solidFill>
            </a:endParaRPr>
          </a:p>
          <a:p>
            <a:r>
              <a:rPr kumimoji="1" lang="ja-JP" altLang="en-US" sz="1600" b="1" dirty="0">
                <a:solidFill>
                  <a:schemeClr val="bg1"/>
                </a:solidFill>
              </a:rPr>
              <a:t>　　　　　　　　　　　　　⇓</a:t>
            </a:r>
            <a:endParaRPr kumimoji="1" lang="en-US" altLang="ja-JP" sz="1600" b="1" dirty="0">
              <a:solidFill>
                <a:schemeClr val="bg1"/>
              </a:solidFill>
            </a:endParaRPr>
          </a:p>
          <a:p>
            <a:r>
              <a:rPr lang="ja-JP" altLang="en-US" sz="1600" b="1" dirty="0">
                <a:solidFill>
                  <a:schemeClr val="bg1"/>
                </a:solidFill>
              </a:rPr>
              <a:t>キーワード報告が必要となります。</a:t>
            </a:r>
            <a:endParaRPr kumimoji="1" lang="ja-JP" altLang="en-US" sz="1600" b="1" dirty="0">
              <a:solidFill>
                <a:schemeClr val="bg1"/>
              </a:solidFill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57132F6C-DBBC-4594-89AC-82F73E4D81AE}"/>
              </a:ext>
            </a:extLst>
          </p:cNvPr>
          <p:cNvSpPr/>
          <p:nvPr/>
        </p:nvSpPr>
        <p:spPr>
          <a:xfrm>
            <a:off x="188559" y="10020568"/>
            <a:ext cx="7192391" cy="438700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85725" marR="0" lvl="0" indent="-85725" defTabSz="83985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ja-JP" alt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本講演会は、ご参加登録をいただいた医療関係者の皆さまに限り、ご視聴いただくことが可能です。</a:t>
            </a:r>
            <a:endParaRPr kumimoji="0" lang="en-US" altLang="ja-JP" sz="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85725" marR="0" lvl="0" indent="-85725" defTabSz="83985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ja-JP" alt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本講演会で投影される情報（文字、写真、図、イラストなど）の二次利用はお控えください。</a:t>
            </a:r>
            <a:endParaRPr kumimoji="0" lang="en-US" altLang="ja-JP" sz="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85725" marR="0" lvl="0" indent="-85725" defTabSz="839852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ja-JP" alt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ご入力いただきました個人情報は、</a:t>
            </a:r>
            <a:r>
              <a:rPr kumimoji="0" lang="ja-JP" altLang="en-US" sz="600" b="1" i="0" u="none" strike="noStrike" kern="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本講演会に関するご連絡</a:t>
            </a:r>
            <a:r>
              <a:rPr kumimoji="0" lang="ja-JP" alt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に使用させていただきます。個人情報はエーザイ株式会社の個人情報保護方針（</a:t>
            </a:r>
            <a:r>
              <a:rPr kumimoji="0" lang="en-US" altLang="ja-JP" sz="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 https://www.eisai.co.jp/privacy/</a:t>
            </a:r>
            <a:r>
              <a:rPr kumimoji="0" lang="ja-JP" alt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）に基づき安全かつ適切に管理いたします。</a:t>
            </a:r>
            <a:endParaRPr kumimoji="0" lang="en-US" altLang="ja-JP" sz="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7" name="図 6" descr="QR コード&#10;&#10;自動的に生成された説明">
            <a:extLst>
              <a:ext uri="{FF2B5EF4-FFF2-40B4-BE49-F238E27FC236}">
                <a16:creationId xmlns:a16="http://schemas.microsoft.com/office/drawing/2014/main" id="{E9506A91-BB87-412D-AB82-663C6C2F4E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5343" y="943532"/>
            <a:ext cx="1378832" cy="1378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814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ExpireDateSaved xmlns="818587af-a97e-45f6-98dd-0bf4ab33c058" xsi:nil="true"/>
    <_dlc_ExpireDate xmlns="818587af-a97e-45f6-98dd-0bf4ab33c058">2030-12-07T02:36:48+00:00</_dlc_ExpireDat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04572BEBFA703479EE240E9124D9CC5" ma:contentTypeVersion="15" ma:contentTypeDescription="新しいドキュメントを作成します。" ma:contentTypeScope="" ma:versionID="530ea086ef5134e09048fcf707fada5e">
  <xsd:schema xmlns:xsd="http://www.w3.org/2001/XMLSchema" xmlns:xs="http://www.w3.org/2001/XMLSchema" xmlns:p="http://schemas.microsoft.com/office/2006/metadata/properties" xmlns:ns2="818587af-a97e-45f6-98dd-0bf4ab33c058" targetNamespace="http://schemas.microsoft.com/office/2006/metadata/properties" ma:root="true" ma:fieldsID="c841dbda69ec3c6a3f1b095bbc1b63a0" ns2:_="">
    <xsd:import namespace="818587af-a97e-45f6-98dd-0bf4ab33c058"/>
    <xsd:element name="properties">
      <xsd:complexType>
        <xsd:sequence>
          <xsd:element name="documentManagement">
            <xsd:complexType>
              <xsd:all>
                <xsd:element ref="ns2:_dlc_Exempt" minOccurs="0"/>
                <xsd:element ref="ns2:_dlc_ExpireDateSaved" minOccurs="0"/>
                <xsd:element ref="ns2:_dlc_Expire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8587af-a97e-45f6-98dd-0bf4ab33c058" elementFormDefault="qualified">
    <xsd:import namespace="http://schemas.microsoft.com/office/2006/documentManagement/types"/>
    <xsd:import namespace="http://schemas.microsoft.com/office/infopath/2007/PartnerControls"/>
    <xsd:element name="_dlc_Exempt" ma:index="8" nillable="true" ma:displayName="ポリシー適用除外" ma:description="" ma:hidden="true" ma:internalName="_dlc_Exempt" ma:readOnly="true">
      <xsd:simpleType>
        <xsd:restriction base="dms:Unknown"/>
      </xsd:simpleType>
    </xsd:element>
    <xsd:element name="_dlc_ExpireDateSaved" ma:index="9" nillable="true" ma:displayName="元の有効期限" ma:description="" ma:hidden="true" ma:internalName="_dlc_ExpireDateSaved" ma:readOnly="true">
      <xsd:simpleType>
        <xsd:restriction base="dms:DateTime"/>
      </xsd:simpleType>
    </xsd:element>
    <xsd:element name="_dlc_ExpireDate" ma:index="10" nillable="true" ma:displayName="有効期限" ma:description="" ma:hidden="true" ma:indexed="true" ma:internalName="_dlc_ExpireDat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p:Policy xmlns:p="office.server.policy" id="d3905741-29f2-47c8-9f81-18d5f7612723" local="false">
  <p:Name>有効期限ポリシー</p:Name>
  <p:Description/>
  <p:Statement/>
  <p:PolicyItems>
    <p:PolicyItem featureId="Microsoft.Office.RecordsManagement.PolicyFeatures.Expiration" staticId="0x010100004572BEBFA703479EE240E9124D9CC5|-1366636739" UniqueId="bad82484-4ce7-4d30-a6bc-662bc9ec0078">
      <p:Name>保持</p:Name>
      <p:Description>処理対象コンテンツのスケジュールを自動的に設定し、期限に達したコンテンツに対して保持処理を実行します。</p:Description>
      <p:CustomData>
        <Schedules nextStageId="2">
          <Schedule type="Default">
            <stages>
              <data stageId="1">
                <formula id="Microsoft.Office.RecordsManagement.PolicyFeatures.Expiration.Formula.BuiltIn">
                  <number>10</number>
                  <property>Modified</property>
                  <propertyId>28cf69c5-fa48-462a-b5cd-27b6f9d2bd5f</propertyId>
                  <period>years</period>
                </formula>
                <action type="action" id="Microsoft.Office.RecordsManagement.PolicyFeatures.Expiration.Action.MoveToRecycleBin"/>
              </data>
            </stages>
          </Schedule>
        </Schedules>
      </p:CustomData>
    </p:PolicyItem>
  </p:PolicyItems>
</p:Policy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2A42E28-736E-4D25-96EE-3F66A7BE2757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18587af-a97e-45f6-98dd-0bf4ab33c058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9AE9BEA-0112-4B9C-AAE8-07CB1FBF98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18587af-a97e-45f6-98dd-0bf4ab33c0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A170F24-0AE3-42AD-A362-CE2F7EEC3744}">
  <ds:schemaRefs>
    <ds:schemaRef ds:uri="office.server.policy"/>
  </ds:schemaRefs>
</ds:datastoreItem>
</file>

<file path=customXml/itemProps4.xml><?xml version="1.0" encoding="utf-8"?>
<ds:datastoreItem xmlns:ds="http://schemas.openxmlformats.org/officeDocument/2006/customXml" ds:itemID="{52F74649-414A-41A6-A915-EFB3BCC93EA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6020</TotalTime>
  <Words>358</Words>
  <Application>Microsoft Office PowerPoint</Application>
  <PresentationFormat>ユーザー設定</PresentationFormat>
  <Paragraphs>68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HGPｺﾞｼｯｸE</vt:lpstr>
      <vt:lpstr>Meiryo UI</vt:lpstr>
      <vt:lpstr>ＭＳ Ｐゴシック</vt:lpstr>
      <vt:lpstr>メイリオ</vt:lpstr>
      <vt:lpstr>游ゴシック</vt:lpstr>
      <vt:lpstr>Arial</vt:lpstr>
      <vt:lpstr>Calibri</vt:lpstr>
      <vt:lpstr>Wingdings</vt:lpstr>
      <vt:lpstr>Office ​​テーマ</vt:lpstr>
      <vt:lpstr>1_Office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Makiko Izumikawa</dc:creator>
  <cp:lastModifiedBy>谷口　公章</cp:lastModifiedBy>
  <cp:revision>362</cp:revision>
  <cp:lastPrinted>2022-04-27T00:52:55Z</cp:lastPrinted>
  <dcterms:created xsi:type="dcterms:W3CDTF">2011-10-25T07:51:37Z</dcterms:created>
  <dcterms:modified xsi:type="dcterms:W3CDTF">2022-04-28T00:24:56Z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0x010100004572BEBFA703479EE240E9124D9CC5</vt:lpwstr>
  </property>
  <property fmtid="{D5CDD505-2E9C-101B-9397-08002B2CF9AE}" pid="3" name="_dlc_policyId">
    <vt:lpwstr>0x010100004572BEBFA703479EE240E9124D9CC5|-1366636739</vt:lpwstr>
  </property>
  <property fmtid="{D5CDD505-2E9C-101B-9397-08002B2CF9AE}" pid="4" name="ItemRetentionFormula">
    <vt:lpwstr>&lt;formula id="Microsoft.Office.RecordsManagement.PolicyFeatures.Expiration.Formula.BuiltIn"&gt;&lt;number&gt;10&lt;/number&gt;&lt;property&gt;Modified&lt;/property&gt;&lt;propertyId&gt;28cf69c5-fa48-462a-b5cd-27b6f9d2bd5f&lt;/propertyId&gt;&lt;period&gt;years&lt;/period&gt;&lt;/formula&gt;</vt:lpwstr>
  </property>
</Properties>
</file>