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6" r:id="rId5"/>
    <p:sldId id="267" r:id="rId6"/>
  </p:sldIdLst>
  <p:sldSz cx="7556500" cy="106934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18E"/>
    <a:srgbClr val="CEEBEA"/>
    <a:srgbClr val="E7F5F5"/>
    <a:srgbClr val="CCEBEA"/>
    <a:srgbClr val="BDE3E3"/>
    <a:srgbClr val="33CCCC"/>
    <a:srgbClr val="63C0AF"/>
    <a:srgbClr val="005BB4"/>
    <a:srgbClr val="101C61"/>
    <a:srgbClr val="00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6379" autoAdjust="0"/>
  </p:normalViewPr>
  <p:slideViewPr>
    <p:cSldViewPr>
      <p:cViewPr>
        <p:scale>
          <a:sx n="100" d="100"/>
          <a:sy n="100" d="100"/>
        </p:scale>
        <p:origin x="834" y="-3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507" y="0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/>
          <a:lstStyle>
            <a:lvl1pPr algn="r">
              <a:defRPr sz="1100"/>
            </a:lvl1pPr>
          </a:lstStyle>
          <a:p>
            <a:fld id="{23F450ED-79CF-4012-80BA-87369C65BCCF}" type="datetimeFigureOut">
              <a:rPr kumimoji="1" lang="ja-JP" altLang="en-US" smtClean="0"/>
              <a:t>2022/5/26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685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05" tIns="41953" rIns="83905" bIns="4195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749"/>
            <a:ext cx="5445760" cy="3913172"/>
          </a:xfrm>
          <a:prstGeom prst="rect">
            <a:avLst/>
          </a:prstGeom>
        </p:spPr>
        <p:txBody>
          <a:bodyPr vert="horz" lIns="83905" tIns="41953" rIns="83905" bIns="4195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01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507" y="9440601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 anchor="b"/>
          <a:lstStyle>
            <a:lvl1pPr algn="r">
              <a:defRPr sz="1100"/>
            </a:lvl1pPr>
          </a:lstStyle>
          <a:p>
            <a:fld id="{805D39C6-B98B-4F39-90B1-BF6B1B4EB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5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2055813-03EF-421C-9182-EC7ABA96E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01"/>
            <a:ext cx="7560000" cy="10685648"/>
          </a:xfrm>
          <a:prstGeom prst="rect">
            <a:avLst/>
          </a:prstGeom>
        </p:spPr>
      </p:pic>
      <p:sp>
        <p:nvSpPr>
          <p:cNvPr id="10" name="bg object 17">
            <a:extLst>
              <a:ext uri="{FF2B5EF4-FFF2-40B4-BE49-F238E27FC236}">
                <a16:creationId xmlns:a16="http://schemas.microsoft.com/office/drawing/2014/main" id="{EA94CA15-52C4-3043-81D4-8BAE254D3146}"/>
              </a:ext>
            </a:extLst>
          </p:cNvPr>
          <p:cNvSpPr/>
          <p:nvPr userDrawn="1"/>
        </p:nvSpPr>
        <p:spPr>
          <a:xfrm>
            <a:off x="0" y="8604000"/>
            <a:ext cx="7560309" cy="2088514"/>
          </a:xfrm>
          <a:custGeom>
            <a:avLst/>
            <a:gdLst/>
            <a:ahLst/>
            <a:cxnLst/>
            <a:rect l="l" t="t" r="r" b="b"/>
            <a:pathLst>
              <a:path w="7560309" h="2088515">
                <a:moveTo>
                  <a:pt x="7559992" y="0"/>
                </a:moveTo>
                <a:lnTo>
                  <a:pt x="0" y="0"/>
                </a:lnTo>
                <a:lnTo>
                  <a:pt x="0" y="2087994"/>
                </a:lnTo>
                <a:lnTo>
                  <a:pt x="7559992" y="20879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0E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図 4" descr="図形&#10;&#10;低い精度で自動的に生成された説明">
            <a:extLst>
              <a:ext uri="{FF2B5EF4-FFF2-40B4-BE49-F238E27FC236}">
                <a16:creationId xmlns:a16="http://schemas.microsoft.com/office/drawing/2014/main" id="{5A105FCF-5742-8F4E-9AA9-AAA49C37E2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6972300" cy="98933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FE12A2D-D436-A84C-A99F-15F7F5680CDF}"/>
              </a:ext>
            </a:extLst>
          </p:cNvPr>
          <p:cNvSpPr/>
          <p:nvPr userDrawn="1"/>
        </p:nvSpPr>
        <p:spPr>
          <a:xfrm>
            <a:off x="0" y="10332000"/>
            <a:ext cx="75600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主催：帝人ヘルスケア株式会社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zoom.us/webinar/register/WN_VNekSJI7SGulbq-8FhlxXA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bit.ly/37DUCP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70">
            <a:extLst>
              <a:ext uri="{FF2B5EF4-FFF2-40B4-BE49-F238E27FC236}">
                <a16:creationId xmlns:a16="http://schemas.microsoft.com/office/drawing/2014/main" id="{9EA80C71-8F20-4AF4-B9D8-D17D6A54C27D}"/>
              </a:ext>
            </a:extLst>
          </p:cNvPr>
          <p:cNvSpPr/>
          <p:nvPr/>
        </p:nvSpPr>
        <p:spPr>
          <a:xfrm>
            <a:off x="3778250" y="96892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0088BC"/>
            </a:solidFill>
          </a:ln>
        </p:spPr>
        <p:txBody>
          <a:bodyPr wrap="square" lIns="0" tIns="0" rIns="0" bIns="0" rtlCol="0"/>
          <a:lstStyle/>
          <a:p>
            <a:endParaRPr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object 72">
            <a:extLst>
              <a:ext uri="{FF2B5EF4-FFF2-40B4-BE49-F238E27FC236}">
                <a16:creationId xmlns:a16="http://schemas.microsoft.com/office/drawing/2014/main" id="{5EA4EC28-FCF1-4D2B-B361-798B868C74B2}"/>
              </a:ext>
            </a:extLst>
          </p:cNvPr>
          <p:cNvSpPr/>
          <p:nvPr/>
        </p:nvSpPr>
        <p:spPr>
          <a:xfrm>
            <a:off x="3778250" y="96892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0088BC"/>
            </a:solidFill>
          </a:ln>
        </p:spPr>
        <p:txBody>
          <a:bodyPr wrap="square" lIns="0" tIns="0" rIns="0" bIns="0" rtlCol="0"/>
          <a:lstStyle/>
          <a:p>
            <a:endParaRPr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object 36">
            <a:extLst>
              <a:ext uri="{FF2B5EF4-FFF2-40B4-BE49-F238E27FC236}">
                <a16:creationId xmlns:a16="http://schemas.microsoft.com/office/drawing/2014/main" id="{C6DB3776-E9AB-1543-96C3-A89BE4DBC611}"/>
              </a:ext>
            </a:extLst>
          </p:cNvPr>
          <p:cNvSpPr txBox="1">
            <a:spLocks/>
          </p:cNvSpPr>
          <p:nvPr/>
        </p:nvSpPr>
        <p:spPr>
          <a:xfrm>
            <a:off x="262738" y="877557"/>
            <a:ext cx="7543800" cy="512448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19598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90000"/>
              </a:lnSpc>
            </a:pPr>
            <a:r>
              <a:rPr kumimoji="0" lang="ja-JP" altLang="en-US" sz="3600" b="1" kern="0" dirty="0">
                <a:solidFill>
                  <a:srgbClr val="7E318E"/>
                </a:solidFill>
                <a:cs typeface="Arial" panose="020B0604020202020204" pitchFamily="34" charset="0"/>
              </a:rPr>
              <a:t>骨粗鬆症</a:t>
            </a:r>
            <a:r>
              <a:rPr kumimoji="0" lang="en-US" altLang="ja-JP" sz="3600" b="1" kern="0" dirty="0">
                <a:solidFill>
                  <a:srgbClr val="7E318E"/>
                </a:solidFill>
                <a:cs typeface="Arial" panose="020B0604020202020204" pitchFamily="34" charset="0"/>
              </a:rPr>
              <a:t>Web</a:t>
            </a:r>
            <a:r>
              <a:rPr kumimoji="0" lang="ja-JP" altLang="en-US" sz="3600" b="1" kern="0" dirty="0">
                <a:solidFill>
                  <a:srgbClr val="7E318E"/>
                </a:solidFill>
                <a:cs typeface="Arial" panose="020B0604020202020204" pitchFamily="34" charset="0"/>
              </a:rPr>
              <a:t>セミナー</a:t>
            </a:r>
            <a:endParaRPr kumimoji="0" lang="en" sz="3600" b="1" kern="0" dirty="0">
              <a:solidFill>
                <a:srgbClr val="7E318E"/>
              </a:solidFill>
              <a:cs typeface="Arial" panose="020B0604020202020204" pitchFamily="34" charset="0"/>
            </a:endParaRPr>
          </a:p>
        </p:txBody>
      </p:sp>
      <p:sp>
        <p:nvSpPr>
          <p:cNvPr id="82" name="object 35">
            <a:extLst>
              <a:ext uri="{FF2B5EF4-FFF2-40B4-BE49-F238E27FC236}">
                <a16:creationId xmlns:a16="http://schemas.microsoft.com/office/drawing/2014/main" id="{3873B8C1-8910-C64E-9DEF-B3D2D56FC923}"/>
              </a:ext>
            </a:extLst>
          </p:cNvPr>
          <p:cNvSpPr txBox="1"/>
          <p:nvPr/>
        </p:nvSpPr>
        <p:spPr>
          <a:xfrm>
            <a:off x="1334618" y="3876381"/>
            <a:ext cx="5400040" cy="3858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ja-JP" altLang="en-US" sz="3400" b="1" spc="-10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重藤 靖道 </a:t>
            </a:r>
            <a:r>
              <a:rPr lang="ja-JP" altLang="en-US" sz="2200" b="1" spc="22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先生</a:t>
            </a:r>
            <a:endParaRPr sz="2200" b="1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sp>
        <p:nvSpPr>
          <p:cNvPr id="84" name="object 35">
            <a:extLst>
              <a:ext uri="{FF2B5EF4-FFF2-40B4-BE49-F238E27FC236}">
                <a16:creationId xmlns:a16="http://schemas.microsoft.com/office/drawing/2014/main" id="{8F0A4D5B-067D-2846-9B86-48ED7FE0A506}"/>
              </a:ext>
            </a:extLst>
          </p:cNvPr>
          <p:cNvSpPr txBox="1"/>
          <p:nvPr/>
        </p:nvSpPr>
        <p:spPr>
          <a:xfrm>
            <a:off x="1345667" y="4485327"/>
            <a:ext cx="5742050" cy="454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ja-JP" altLang="en-US" b="1" dirty="0"/>
              <a:t>臼杵市医師会立コスモス病院 薬剤部長</a:t>
            </a:r>
            <a:endParaRPr b="1" baseline="-5208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789652F-3309-4B42-8378-403B16D1B8E9}"/>
              </a:ext>
            </a:extLst>
          </p:cNvPr>
          <p:cNvGrpSpPr/>
          <p:nvPr/>
        </p:nvGrpSpPr>
        <p:grpSpPr>
          <a:xfrm>
            <a:off x="554586" y="3833388"/>
            <a:ext cx="673100" cy="673100"/>
            <a:chOff x="539430" y="4179751"/>
            <a:chExt cx="673100" cy="673100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5C16A17A-CB8B-9F4E-9275-175608BA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30" y="4179751"/>
              <a:ext cx="673100" cy="673100"/>
            </a:xfrm>
            <a:prstGeom prst="rect">
              <a:avLst/>
            </a:prstGeom>
          </p:spPr>
        </p:pic>
        <p:sp>
          <p:nvSpPr>
            <p:cNvPr id="50" name="object 22">
              <a:extLst>
                <a:ext uri="{FF2B5EF4-FFF2-40B4-BE49-F238E27FC236}">
                  <a16:creationId xmlns:a16="http://schemas.microsoft.com/office/drawing/2014/main" id="{2387E8A7-8E2E-BE47-A56D-620445017980}"/>
                </a:ext>
              </a:extLst>
            </p:cNvPr>
            <p:cNvSpPr txBox="1"/>
            <p:nvPr/>
          </p:nvSpPr>
          <p:spPr>
            <a:xfrm>
              <a:off x="587160" y="4413925"/>
              <a:ext cx="576000" cy="2000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altLang="en-US" sz="1300" b="1" dirty="0">
                  <a:solidFill>
                    <a:srgbClr val="FAF3F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UDShinGoPro-DeBold"/>
                </a:rPr>
                <a:t>座長</a:t>
              </a:r>
              <a:endParaRPr sz="13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endParaRPr>
            </a:p>
          </p:txBody>
        </p:sp>
      </p:grpSp>
      <p:sp>
        <p:nvSpPr>
          <p:cNvPr id="51" name="object 2">
            <a:extLst>
              <a:ext uri="{FF2B5EF4-FFF2-40B4-BE49-F238E27FC236}">
                <a16:creationId xmlns:a16="http://schemas.microsoft.com/office/drawing/2014/main" id="{3893B67F-4196-7044-A32B-567C81D68A67}"/>
              </a:ext>
            </a:extLst>
          </p:cNvPr>
          <p:cNvSpPr txBox="1"/>
          <p:nvPr/>
        </p:nvSpPr>
        <p:spPr>
          <a:xfrm>
            <a:off x="1139853" y="5236028"/>
            <a:ext cx="6098222" cy="9169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altLang="ja-JP" sz="3000" b="1" spc="25" dirty="0">
                <a:solidFill>
                  <a:srgbClr val="7E318E"/>
                </a:solidFill>
                <a:latin typeface="メイリオ"/>
                <a:cs typeface="メイリオ"/>
              </a:rPr>
              <a:t>『</a:t>
            </a:r>
            <a:r>
              <a:rPr lang="ja-JP" altLang="en-US" sz="3000" b="1" spc="25" dirty="0">
                <a:solidFill>
                  <a:srgbClr val="7E318E"/>
                </a:solidFill>
                <a:latin typeface="メイリオ"/>
                <a:cs typeface="メイリオ"/>
              </a:rPr>
              <a:t>関節リウマチに併発する</a:t>
            </a:r>
            <a:endParaRPr lang="en-US" altLang="ja-JP" sz="3000" b="1" spc="25" dirty="0">
              <a:solidFill>
                <a:srgbClr val="7E318E"/>
              </a:solidFill>
              <a:latin typeface="メイリオ"/>
              <a:cs typeface="メイリオ"/>
            </a:endParaRPr>
          </a:p>
          <a:p>
            <a:r>
              <a:rPr lang="ja-JP" altLang="en-US" sz="3000" b="1" spc="25" dirty="0">
                <a:solidFill>
                  <a:srgbClr val="7E318E"/>
                </a:solidFill>
                <a:latin typeface="メイリオ"/>
                <a:cs typeface="メイリオ"/>
              </a:rPr>
              <a:t>　骨粗鬆症の薬物治療について</a:t>
            </a:r>
            <a:r>
              <a:rPr lang="en-US" altLang="ja-JP" sz="2900" b="1" spc="25" dirty="0">
                <a:solidFill>
                  <a:srgbClr val="7E318E"/>
                </a:solidFill>
                <a:latin typeface="メイリオ"/>
                <a:cs typeface="メイリオ"/>
              </a:rPr>
              <a:t>』</a:t>
            </a:r>
          </a:p>
          <a:p>
            <a:r>
              <a:rPr lang="ja-JP" altLang="en-US" sz="3000" b="1" spc="25" dirty="0">
                <a:solidFill>
                  <a:srgbClr val="7E318E"/>
                </a:solidFill>
                <a:latin typeface="メイリオ"/>
                <a:cs typeface="メイリオ"/>
              </a:rPr>
              <a:t>　　　　　　　　　　　　　　</a:t>
            </a:r>
            <a:endParaRPr sz="3000" dirty="0">
              <a:solidFill>
                <a:srgbClr val="7E318E"/>
              </a:solidFill>
              <a:latin typeface="メイリオ"/>
              <a:cs typeface="メイリオ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150DFF3F-8E41-4541-81AB-43633774E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86" y="5129885"/>
            <a:ext cx="673100" cy="673100"/>
          </a:xfrm>
          <a:prstGeom prst="rect">
            <a:avLst/>
          </a:prstGeom>
        </p:spPr>
      </p:pic>
      <p:sp>
        <p:nvSpPr>
          <p:cNvPr id="58" name="object 22">
            <a:extLst>
              <a:ext uri="{FF2B5EF4-FFF2-40B4-BE49-F238E27FC236}">
                <a16:creationId xmlns:a16="http://schemas.microsoft.com/office/drawing/2014/main" id="{8C8A20B9-ABFD-6D40-B220-6ED07F17926A}"/>
              </a:ext>
            </a:extLst>
          </p:cNvPr>
          <p:cNvSpPr txBox="1"/>
          <p:nvPr/>
        </p:nvSpPr>
        <p:spPr>
          <a:xfrm>
            <a:off x="602316" y="5378725"/>
            <a:ext cx="576000" cy="2000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300" b="1" dirty="0">
                <a:solidFill>
                  <a:srgbClr val="FAF3F8"/>
                </a:solidFill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演題</a:t>
            </a:r>
            <a:endParaRPr sz="1300" b="1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A0B260BC-2937-F84D-AEAE-BF7A7E0D917A}"/>
              </a:ext>
            </a:extLst>
          </p:cNvPr>
          <p:cNvSpPr txBox="1"/>
          <p:nvPr/>
        </p:nvSpPr>
        <p:spPr>
          <a:xfrm>
            <a:off x="1345667" y="6579826"/>
            <a:ext cx="5400040" cy="3858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ja-JP" altLang="en-US" sz="3600" b="1" spc="-365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織部 元廣  </a:t>
            </a:r>
            <a:r>
              <a:rPr lang="ja-JP" altLang="en-US" sz="2200" b="1" spc="-365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先生</a:t>
            </a:r>
            <a:endParaRPr sz="2200" b="1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2F258E0-BE8C-44FB-89C7-B3FC3848E4D2}"/>
              </a:ext>
            </a:extLst>
          </p:cNvPr>
          <p:cNvGrpSpPr/>
          <p:nvPr/>
        </p:nvGrpSpPr>
        <p:grpSpPr>
          <a:xfrm>
            <a:off x="570551" y="6449046"/>
            <a:ext cx="673100" cy="673100"/>
            <a:chOff x="545659" y="7466611"/>
            <a:chExt cx="673100" cy="673100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C78EF6FB-6AC1-CE49-BC30-2897199A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5659" y="7466611"/>
              <a:ext cx="673100" cy="673100"/>
            </a:xfrm>
            <a:prstGeom prst="rect">
              <a:avLst/>
            </a:prstGeom>
          </p:spPr>
        </p:pic>
        <p:sp>
          <p:nvSpPr>
            <p:cNvPr id="65" name="object 22">
              <a:extLst>
                <a:ext uri="{FF2B5EF4-FFF2-40B4-BE49-F238E27FC236}">
                  <a16:creationId xmlns:a16="http://schemas.microsoft.com/office/drawing/2014/main" id="{D4B29170-91B8-1A43-8EE9-76FF8B953945}"/>
                </a:ext>
              </a:extLst>
            </p:cNvPr>
            <p:cNvSpPr txBox="1"/>
            <p:nvPr/>
          </p:nvSpPr>
          <p:spPr>
            <a:xfrm>
              <a:off x="571969" y="7699442"/>
              <a:ext cx="576000" cy="200055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altLang="en-US" sz="1300" b="1" dirty="0">
                  <a:solidFill>
                    <a:srgbClr val="FAF3F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UDShinGoPro-DeBold"/>
                </a:rPr>
                <a:t>演者</a:t>
              </a:r>
              <a:endParaRPr sz="13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endParaRPr>
            </a:p>
          </p:txBody>
        </p:sp>
      </p:grpSp>
      <p:sp>
        <p:nvSpPr>
          <p:cNvPr id="60" name="object 21">
            <a:extLst>
              <a:ext uri="{FF2B5EF4-FFF2-40B4-BE49-F238E27FC236}">
                <a16:creationId xmlns:a16="http://schemas.microsoft.com/office/drawing/2014/main" id="{349A7A65-140B-864C-818A-302EFDEC942F}"/>
              </a:ext>
            </a:extLst>
          </p:cNvPr>
          <p:cNvSpPr txBox="1"/>
          <p:nvPr/>
        </p:nvSpPr>
        <p:spPr>
          <a:xfrm>
            <a:off x="1345667" y="1743927"/>
            <a:ext cx="5742050" cy="49247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202</a:t>
            </a:r>
            <a:r>
              <a:rPr lang="en-US"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2</a:t>
            </a:r>
            <a:r>
              <a:rPr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年</a:t>
            </a:r>
            <a:r>
              <a:rPr lang="en-US" sz="45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7</a:t>
            </a:r>
            <a:r>
              <a:rPr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月</a:t>
            </a:r>
            <a:r>
              <a:rPr lang="en-US" sz="45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7</a:t>
            </a:r>
            <a:r>
              <a:rPr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日（</a:t>
            </a:r>
            <a:r>
              <a:rPr lang="ja-JP" altLang="en-US"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木</a:t>
            </a:r>
            <a:r>
              <a:rPr sz="3000" b="1" dirty="0"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）</a:t>
            </a:r>
            <a:endParaRPr sz="3000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11ECF8A-EE9B-0C4E-B897-DAF0BB3C2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55" y="1744792"/>
            <a:ext cx="673100" cy="673100"/>
          </a:xfrm>
          <a:prstGeom prst="rect">
            <a:avLst/>
          </a:prstGeom>
        </p:spPr>
      </p:pic>
      <p:sp>
        <p:nvSpPr>
          <p:cNvPr id="44" name="object 22">
            <a:extLst>
              <a:ext uri="{FF2B5EF4-FFF2-40B4-BE49-F238E27FC236}">
                <a16:creationId xmlns:a16="http://schemas.microsoft.com/office/drawing/2014/main" id="{FAE1ED0A-78E6-BA4C-8519-6F86739AA48B}"/>
              </a:ext>
            </a:extLst>
          </p:cNvPr>
          <p:cNvSpPr txBox="1"/>
          <p:nvPr/>
        </p:nvSpPr>
        <p:spPr>
          <a:xfrm>
            <a:off x="589000" y="1987474"/>
            <a:ext cx="576000" cy="20005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300" b="1" dirty="0">
                <a:solidFill>
                  <a:srgbClr val="FAF3F8"/>
                </a:solidFill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日時</a:t>
            </a:r>
            <a:endParaRPr sz="1300" b="1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4AF85CB-D2EF-CF4F-AF8C-6AC30907278F}"/>
              </a:ext>
            </a:extLst>
          </p:cNvPr>
          <p:cNvSpPr/>
          <p:nvPr/>
        </p:nvSpPr>
        <p:spPr>
          <a:xfrm>
            <a:off x="1337793" y="2388085"/>
            <a:ext cx="5742050" cy="32769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19:00〜20:30</a:t>
            </a:r>
            <a:endParaRPr lang="ja-JP" altLang="en-US" sz="3000" b="1" dirty="0"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A94BED3-6097-144A-9A62-4948B6CCA565}"/>
              </a:ext>
            </a:extLst>
          </p:cNvPr>
          <p:cNvSpPr txBox="1"/>
          <p:nvPr/>
        </p:nvSpPr>
        <p:spPr>
          <a:xfrm>
            <a:off x="462625" y="8006235"/>
            <a:ext cx="6631250" cy="12877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200"/>
              </a:spcAft>
            </a:pPr>
            <a:r>
              <a:rPr lang="ja-JP" altLang="en-US" sz="14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〇骨粗鬆症マネージャー </a:t>
            </a:r>
            <a:r>
              <a:rPr lang="en-US" altLang="ja-JP" sz="14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en-US" sz="14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単位　（申請予定）</a:t>
            </a:r>
            <a:endParaRPr lang="en-US" altLang="ja-JP" sz="1400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4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〇日本薬剤師研修センター認定単位 </a:t>
            </a:r>
            <a:r>
              <a:rPr lang="en-US" altLang="ja-JP" sz="14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単位　（申請予定）</a:t>
            </a:r>
            <a:endParaRPr lang="en-US" altLang="ja-JP" sz="1400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＊単位の取得に関してはは約</a:t>
            </a:r>
            <a:r>
              <a:rPr lang="en-US" altLang="ja-JP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90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分のご聴講が必要となります。</a:t>
            </a:r>
          </a:p>
          <a:p>
            <a:pPr>
              <a:spcAft>
                <a:spcPts val="200"/>
              </a:spcAft>
            </a:pP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＊配信でのご参加につきまして本セミナーではご参加の皆様のご視聴ログを根拠とさせて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　いただきます。ご了承お願い申し上げます。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500" b="1" dirty="0">
                <a:latin typeface="Meiryo" panose="020B0604030504040204" pitchFamily="34" charset="-128"/>
                <a:ea typeface="Meiryo" panose="020B0604030504040204" pitchFamily="34" charset="-128"/>
              </a:rPr>
              <a:t>       本講演会に関するお問い合わせ先</a:t>
            </a:r>
            <a:endParaRPr lang="en-US" altLang="ja-JP" sz="15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500" b="1" dirty="0">
                <a:latin typeface="Meiryo" panose="020B0604030504040204" pitchFamily="34" charset="-128"/>
                <a:ea typeface="Meiryo" panose="020B0604030504040204" pitchFamily="34" charset="-128"/>
              </a:rPr>
              <a:t>       帝人ヘルスケア株式会社 大分南営業所　神崎　康孝　</a:t>
            </a:r>
            <a:r>
              <a:rPr lang="en-US" altLang="ja-JP" sz="1500" b="1" dirty="0">
                <a:latin typeface="Meiryo" panose="020B0604030504040204" pitchFamily="34" charset="-128"/>
                <a:ea typeface="Meiryo" panose="020B0604030504040204" pitchFamily="34" charset="-128"/>
              </a:rPr>
              <a:t>097-513-5720</a:t>
            </a:r>
          </a:p>
          <a:p>
            <a:pPr>
              <a:spcAft>
                <a:spcPts val="200"/>
              </a:spcAft>
            </a:pPr>
            <a:endParaRPr lang="en-US" altLang="ja-JP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endParaRPr lang="en-US" altLang="ja-JP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lang="en-US" altLang="ja-JP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B2ADE2-FE76-4C33-8589-C5D0ABE66741}"/>
              </a:ext>
            </a:extLst>
          </p:cNvPr>
          <p:cNvSpPr txBox="1"/>
          <p:nvPr/>
        </p:nvSpPr>
        <p:spPr>
          <a:xfrm>
            <a:off x="462624" y="10271413"/>
            <a:ext cx="7093875" cy="369332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共催：大分県薬剤師会 </a:t>
            </a:r>
            <a:r>
              <a:rPr lang="en-US" altLang="ja-JP" dirty="0"/>
              <a:t>/ </a:t>
            </a:r>
            <a:r>
              <a:rPr lang="ja-JP" altLang="en-US" dirty="0"/>
              <a:t>臼津薬剤師会</a:t>
            </a:r>
            <a:r>
              <a:rPr kumimoji="1" lang="ja-JP" altLang="en-US" dirty="0"/>
              <a:t> </a:t>
            </a:r>
            <a:r>
              <a:rPr kumimoji="1" lang="en-US" altLang="ja-JP" dirty="0"/>
              <a:t>/ </a:t>
            </a:r>
            <a:r>
              <a:rPr kumimoji="1" lang="ja-JP" altLang="en-US" dirty="0"/>
              <a:t>帝人ヘルスケア株式会社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721E9E4-9E4E-4D4B-8F24-DDB9C9839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86" y="2776522"/>
            <a:ext cx="673100" cy="673100"/>
          </a:xfrm>
          <a:prstGeom prst="rect">
            <a:avLst/>
          </a:prstGeom>
        </p:spPr>
      </p:pic>
      <p:sp>
        <p:nvSpPr>
          <p:cNvPr id="30" name="object 22">
            <a:extLst>
              <a:ext uri="{FF2B5EF4-FFF2-40B4-BE49-F238E27FC236}">
                <a16:creationId xmlns:a16="http://schemas.microsoft.com/office/drawing/2014/main" id="{2BCFBD01-A36E-49FB-963B-09FCA87D4FBB}"/>
              </a:ext>
            </a:extLst>
          </p:cNvPr>
          <p:cNvSpPr txBox="1"/>
          <p:nvPr/>
        </p:nvSpPr>
        <p:spPr>
          <a:xfrm>
            <a:off x="615217" y="2925437"/>
            <a:ext cx="558575" cy="37527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300" b="1" dirty="0">
                <a:solidFill>
                  <a:srgbClr val="FAF3F8"/>
                </a:solidFill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配信</a:t>
            </a:r>
            <a:endParaRPr lang="en-US" altLang="ja-JP" sz="1300" b="1" dirty="0">
              <a:solidFill>
                <a:srgbClr val="FAF3F8"/>
              </a:solidFill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  <a:p>
            <a:pPr algn="ctr">
              <a:lnSpc>
                <a:spcPct val="90000"/>
              </a:lnSpc>
            </a:pPr>
            <a:r>
              <a:rPr lang="ja-JP" altLang="en-US" sz="1300" b="1" dirty="0">
                <a:solidFill>
                  <a:srgbClr val="FAF3F8"/>
                </a:solidFill>
                <a:latin typeface="Meiryo" panose="020B0604030504040204" pitchFamily="34" charset="-128"/>
                <a:ea typeface="Meiryo" panose="020B0604030504040204" pitchFamily="34" charset="-128"/>
                <a:cs typeface="UDShinGoPro-DeBold"/>
              </a:rPr>
              <a:t>方法</a:t>
            </a:r>
            <a:endParaRPr sz="1300" b="1" dirty="0">
              <a:latin typeface="Meiryo" panose="020B0604030504040204" pitchFamily="34" charset="-128"/>
              <a:ea typeface="Meiryo" panose="020B0604030504040204" pitchFamily="34" charset="-128"/>
              <a:cs typeface="UDShinGoPro-DeBold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4568625-AE34-4C4F-802A-662666E3A067}"/>
              </a:ext>
            </a:extLst>
          </p:cNvPr>
          <p:cNvSpPr/>
          <p:nvPr/>
        </p:nvSpPr>
        <p:spPr>
          <a:xfrm>
            <a:off x="1334618" y="3009081"/>
            <a:ext cx="5927773" cy="3346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1700" b="1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ZOOM</a:t>
            </a:r>
            <a:r>
              <a:rPr lang="ja-JP" altLang="en-US" sz="1700" b="1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配信（事前登録が必要です。裏面をご参照下さい。）</a:t>
            </a:r>
            <a:endParaRPr lang="en-US" altLang="ja-JP" sz="1700" b="1" dirty="0"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endParaRPr lang="en-US" altLang="ja-JP" sz="1700" b="1" dirty="0"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913DC601-BD7A-4649-8F54-651AC50841E2}"/>
              </a:ext>
            </a:extLst>
          </p:cNvPr>
          <p:cNvSpPr txBox="1"/>
          <p:nvPr/>
        </p:nvSpPr>
        <p:spPr>
          <a:xfrm>
            <a:off x="1337793" y="7193468"/>
            <a:ext cx="5742050" cy="45460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ja-JP" altLang="en-US" b="1" dirty="0"/>
              <a:t>織部リウマチ科内科クリニック 院長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2826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275A2E-41AB-4D18-A496-D229C19E1019}"/>
              </a:ext>
            </a:extLst>
          </p:cNvPr>
          <p:cNvSpPr/>
          <p:nvPr/>
        </p:nvSpPr>
        <p:spPr>
          <a:xfrm>
            <a:off x="605053" y="134103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7E3375-C2A6-42B4-97E8-DE1BC6F495EB}"/>
              </a:ext>
            </a:extLst>
          </p:cNvPr>
          <p:cNvSpPr txBox="1"/>
          <p:nvPr/>
        </p:nvSpPr>
        <p:spPr>
          <a:xfrm>
            <a:off x="986053" y="13794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事前登録方法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A1C8C7-E6E6-4CED-BDBC-32879B7D6184}"/>
              </a:ext>
            </a:extLst>
          </p:cNvPr>
          <p:cNvSpPr/>
          <p:nvPr/>
        </p:nvSpPr>
        <p:spPr>
          <a:xfrm>
            <a:off x="392525" y="1848733"/>
            <a:ext cx="7277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登録</a:t>
            </a:r>
            <a:r>
              <a:rPr lang="en-US" altLang="ja-JP" dirty="0"/>
              <a:t>URL</a:t>
            </a:r>
            <a:r>
              <a:rPr lang="ja-JP" altLang="en-US" dirty="0"/>
              <a:t>：</a:t>
            </a:r>
            <a:r>
              <a:rPr lang="en-US" altLang="ja-JP" dirty="0">
                <a:hlinkClick r:id="rId2"/>
              </a:rPr>
              <a:t>https://bit.ly/37DUCPu</a:t>
            </a:r>
            <a:r>
              <a:rPr lang="ja-JP" altLang="en-US" dirty="0"/>
              <a:t>（短縮版）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https://zoom.us/webinar/register/WN_VNekSJI7SGulbq-8FhlxXA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CFA132-FBB3-4298-97B1-C6ADE285D206}"/>
              </a:ext>
            </a:extLst>
          </p:cNvPr>
          <p:cNvSpPr txBox="1"/>
          <p:nvPr/>
        </p:nvSpPr>
        <p:spPr>
          <a:xfrm>
            <a:off x="454366" y="2551170"/>
            <a:ext cx="6800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①</a:t>
            </a:r>
            <a:r>
              <a:rPr lang="en-US" altLang="ja-JP" sz="1100" dirty="0"/>
              <a:t>Internet Explorer</a:t>
            </a:r>
            <a:r>
              <a:rPr lang="ja-JP" altLang="en-US" sz="1100" dirty="0"/>
              <a:t>などのブラウザを起動し、</a:t>
            </a:r>
            <a:r>
              <a:rPr lang="en-US" altLang="ja-JP" sz="1100" dirty="0"/>
              <a:t>URL</a:t>
            </a:r>
            <a:r>
              <a:rPr lang="ja-JP" altLang="en-US" sz="1100" dirty="0"/>
              <a:t>欄に上記の</a:t>
            </a:r>
            <a:r>
              <a:rPr lang="en-US" altLang="ja-JP" sz="1100" dirty="0"/>
              <a:t>URL</a:t>
            </a:r>
            <a:r>
              <a:rPr lang="ja-JP" altLang="en-US" sz="1100" dirty="0"/>
              <a:t>を入力するか、右上の</a:t>
            </a:r>
            <a:r>
              <a:rPr lang="en-US" altLang="ja-JP" sz="1100" dirty="0"/>
              <a:t>QR</a:t>
            </a:r>
            <a:r>
              <a:rPr lang="ja-JP" altLang="en-US" sz="1100" dirty="0"/>
              <a:t>コードの画像を読み取り、登録画面へアクセスしてください。</a:t>
            </a:r>
            <a:endParaRPr kumimoji="1" lang="ja-JP" altLang="en-US" sz="11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C9CEFD-B1B4-4247-821B-EFFBB6932856}"/>
              </a:ext>
            </a:extLst>
          </p:cNvPr>
          <p:cNvSpPr txBox="1"/>
          <p:nvPr/>
        </p:nvSpPr>
        <p:spPr>
          <a:xfrm>
            <a:off x="412244" y="3274359"/>
            <a:ext cx="6419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②登録フォームに必要事項をご入力のうえ、</a:t>
            </a:r>
            <a:r>
              <a:rPr lang="ja-JP" altLang="en-US" sz="1100" b="1" dirty="0">
                <a:solidFill>
                  <a:srgbClr val="FF0000"/>
                </a:solidFill>
              </a:rPr>
              <a:t>「登録」</a:t>
            </a:r>
            <a:r>
              <a:rPr lang="ja-JP" altLang="en-US" sz="1100" dirty="0"/>
              <a:t>ボタンを押してください。</a:t>
            </a:r>
            <a:endParaRPr lang="en-US" altLang="ja-JP" sz="1100" dirty="0"/>
          </a:p>
          <a:p>
            <a:r>
              <a:rPr lang="ja-JP" altLang="en-US" sz="1100" dirty="0"/>
              <a:t>右下の</a:t>
            </a:r>
            <a:r>
              <a:rPr lang="ja-JP" altLang="en-US" sz="1100" dirty="0">
                <a:solidFill>
                  <a:srgbClr val="FF0000"/>
                </a:solidFill>
              </a:rPr>
              <a:t>「ウェビナー登録が完了しました」</a:t>
            </a:r>
            <a:r>
              <a:rPr lang="ja-JP" altLang="en-US" sz="1100" dirty="0"/>
              <a:t>という画面が出ましたら登録完了になります。</a:t>
            </a:r>
            <a:endParaRPr lang="en-US" altLang="ja-JP" sz="1100" dirty="0"/>
          </a:p>
          <a:p>
            <a:r>
              <a:rPr lang="ja-JP" altLang="en-US" sz="1100" dirty="0"/>
              <a:t>ご登録いただきましたメールアドレス宛にセミナー参加用のメールが届きますのでご確認ください。</a:t>
            </a:r>
            <a:endParaRPr lang="en-US" altLang="ja-JP" sz="11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E8046BD-EC4D-496D-920A-10D768BDB179}"/>
              </a:ext>
            </a:extLst>
          </p:cNvPr>
          <p:cNvSpPr/>
          <p:nvPr/>
        </p:nvSpPr>
        <p:spPr>
          <a:xfrm>
            <a:off x="605053" y="6192583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4A2BD9-4F6A-4012-894B-B4C230636513}"/>
              </a:ext>
            </a:extLst>
          </p:cNvPr>
          <p:cNvSpPr txBox="1"/>
          <p:nvPr/>
        </p:nvSpPr>
        <p:spPr>
          <a:xfrm>
            <a:off x="1022349" y="623816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Zoom</a:t>
            </a:r>
            <a:r>
              <a:rPr kumimoji="1" lang="ja-JP" altLang="en-US" b="1" dirty="0"/>
              <a:t>ウェビナーの入室方法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BB7CC2-5CA4-4D5C-90CB-15109861BAA4}"/>
              </a:ext>
            </a:extLst>
          </p:cNvPr>
          <p:cNvSpPr txBox="1"/>
          <p:nvPr/>
        </p:nvSpPr>
        <p:spPr>
          <a:xfrm>
            <a:off x="441842" y="6741537"/>
            <a:ext cx="3689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①登録時に届いたメールに記載されている</a:t>
            </a:r>
            <a:endParaRPr kumimoji="1" lang="en-US" altLang="ja-JP" sz="1100" dirty="0"/>
          </a:p>
          <a:p>
            <a:r>
              <a:rPr kumimoji="1" lang="ja-JP" altLang="en-US" sz="1100" b="1" dirty="0">
                <a:solidFill>
                  <a:srgbClr val="FF0000"/>
                </a:solidFill>
              </a:rPr>
              <a:t>「ウェビナーに参加」</a:t>
            </a:r>
            <a:r>
              <a:rPr kumimoji="1" lang="ja-JP" altLang="en-US" sz="1100" dirty="0"/>
              <a:t>ボタンから</a:t>
            </a:r>
            <a:r>
              <a:rPr kumimoji="1" lang="en-US" altLang="ja-JP" sz="1100" dirty="0"/>
              <a:t>Zoom</a:t>
            </a:r>
            <a:r>
              <a:rPr kumimoji="1" lang="ja-JP" altLang="en-US" sz="1100" dirty="0"/>
              <a:t>に入室ください。</a:t>
            </a:r>
            <a:endParaRPr kumimoji="1" lang="en-US" altLang="ja-JP" sz="11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954183-E59D-40A8-A3AC-A2A5323A1A87}"/>
              </a:ext>
            </a:extLst>
          </p:cNvPr>
          <p:cNvSpPr txBox="1"/>
          <p:nvPr/>
        </p:nvSpPr>
        <p:spPr>
          <a:xfrm>
            <a:off x="4097550" y="3905577"/>
            <a:ext cx="30059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ご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参加に必要なリンク先やパスワードが</a:t>
            </a:r>
            <a:endParaRPr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登録時のメールアドレスに送られますので、</a:t>
            </a:r>
            <a:endParaRPr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お間違いのないよう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ご注意ください。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9BC5BECD-8840-4753-892C-162EE413827D}"/>
              </a:ext>
            </a:extLst>
          </p:cNvPr>
          <p:cNvSpPr/>
          <p:nvPr/>
        </p:nvSpPr>
        <p:spPr>
          <a:xfrm>
            <a:off x="3631095" y="4928492"/>
            <a:ext cx="391269" cy="2721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E3E3230-5AE7-483C-8989-9DD7C674AE41}"/>
              </a:ext>
            </a:extLst>
          </p:cNvPr>
          <p:cNvSpPr/>
          <p:nvPr/>
        </p:nvSpPr>
        <p:spPr>
          <a:xfrm>
            <a:off x="610709" y="8733317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D52BEE-1CBB-40D8-98CE-46BCB48DC6C0}"/>
              </a:ext>
            </a:extLst>
          </p:cNvPr>
          <p:cNvSpPr txBox="1"/>
          <p:nvPr/>
        </p:nvSpPr>
        <p:spPr>
          <a:xfrm>
            <a:off x="1013373" y="878119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Zoom</a:t>
            </a:r>
            <a:r>
              <a:rPr kumimoji="1" lang="ja-JP" altLang="en-US" b="1" dirty="0"/>
              <a:t>ウェビナーでの質問方法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F907217-BA98-4FDB-999F-7C2B3FF54294}"/>
              </a:ext>
            </a:extLst>
          </p:cNvPr>
          <p:cNvSpPr txBox="1"/>
          <p:nvPr/>
        </p:nvSpPr>
        <p:spPr>
          <a:xfrm>
            <a:off x="551291" y="9199147"/>
            <a:ext cx="660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①本セミナーに関しては参加者のマイク・ビデオをコントロールさせていただいております。</a:t>
            </a:r>
            <a:endParaRPr kumimoji="1" lang="en-US" altLang="ja-JP" sz="1100" dirty="0"/>
          </a:p>
          <a:p>
            <a:r>
              <a:rPr kumimoji="1" lang="ja-JP" altLang="en-US" sz="1100" dirty="0"/>
              <a:t>（入室時</a:t>
            </a:r>
            <a:r>
              <a:rPr kumimoji="1" lang="en-US" altLang="ja-JP" sz="1100" dirty="0"/>
              <a:t>OFF</a:t>
            </a:r>
            <a:r>
              <a:rPr kumimoji="1" lang="ja-JP" altLang="en-US" sz="1100" dirty="0"/>
              <a:t>）</a:t>
            </a:r>
            <a:endParaRPr kumimoji="1" lang="en-US" altLang="ja-JP" sz="1100" dirty="0"/>
          </a:p>
          <a:p>
            <a:r>
              <a:rPr lang="ja-JP" altLang="en-US" sz="1100" dirty="0"/>
              <a:t>ご質問の際は</a:t>
            </a:r>
            <a:r>
              <a:rPr lang="ja-JP" altLang="en-US" sz="1100" b="1" dirty="0">
                <a:solidFill>
                  <a:srgbClr val="FF0000"/>
                </a:solidFill>
              </a:rPr>
              <a:t>「</a:t>
            </a:r>
            <a:r>
              <a:rPr lang="en-US" altLang="ja-JP" sz="1100" b="1" dirty="0">
                <a:solidFill>
                  <a:srgbClr val="FF0000"/>
                </a:solidFill>
              </a:rPr>
              <a:t>Q</a:t>
            </a:r>
            <a:r>
              <a:rPr lang="ja-JP" altLang="en-US" sz="1100" b="1" dirty="0">
                <a:solidFill>
                  <a:srgbClr val="FF0000"/>
                </a:solidFill>
              </a:rPr>
              <a:t>＆</a:t>
            </a:r>
            <a:r>
              <a:rPr lang="en-US" altLang="ja-JP" sz="1100" b="1" dirty="0">
                <a:solidFill>
                  <a:srgbClr val="FF0000"/>
                </a:solidFill>
              </a:rPr>
              <a:t>A</a:t>
            </a:r>
            <a:r>
              <a:rPr lang="ja-JP" altLang="en-US" sz="1100" b="1" dirty="0">
                <a:solidFill>
                  <a:srgbClr val="FF0000"/>
                </a:solidFill>
              </a:rPr>
              <a:t>」</a:t>
            </a:r>
            <a:r>
              <a:rPr lang="ja-JP" altLang="en-US" sz="1100" dirty="0"/>
              <a:t>のアイコンよりチャット形式でご質問ください。</a:t>
            </a:r>
            <a:endParaRPr lang="en-US" altLang="ja-JP" sz="1100" dirty="0"/>
          </a:p>
          <a:p>
            <a:r>
              <a:rPr kumimoji="1" lang="ja-JP" altLang="en-US" sz="1100" dirty="0"/>
              <a:t>送信の際に「匿名で送信」をチェックいただきますと、質問者が伏せられた状態でご質問が可能です。</a:t>
            </a:r>
          </a:p>
        </p:txBody>
      </p:sp>
      <p:pic>
        <p:nvPicPr>
          <p:cNvPr id="34" name="図 33" descr="グラフィカル ユーザー インターフェイス, アプリケーション, アイコン&#10;&#10;自動的に生成された説明">
            <a:extLst>
              <a:ext uri="{FF2B5EF4-FFF2-40B4-BE49-F238E27FC236}">
                <a16:creationId xmlns:a16="http://schemas.microsoft.com/office/drawing/2014/main" id="{4BA0DDB5-42B8-4ED3-8384-349829DF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52" y="8528143"/>
            <a:ext cx="647700" cy="6285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3" name="図 4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B4EE926-D993-4F3C-8728-CE3D7F57D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92" y="6396502"/>
            <a:ext cx="2684573" cy="7215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F15E67B-08C8-4D48-B20D-88AFA3F8B89F}"/>
              </a:ext>
            </a:extLst>
          </p:cNvPr>
          <p:cNvSpPr txBox="1"/>
          <p:nvPr/>
        </p:nvSpPr>
        <p:spPr>
          <a:xfrm>
            <a:off x="454366" y="8112815"/>
            <a:ext cx="5686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>
                <a:solidFill>
                  <a:srgbClr val="FF0000"/>
                </a:solidFill>
              </a:rPr>
              <a:t>※</a:t>
            </a:r>
            <a:r>
              <a:rPr lang="ja-JP" altLang="en-US" sz="1100" b="1" dirty="0">
                <a:solidFill>
                  <a:srgbClr val="FF0000"/>
                </a:solidFill>
              </a:rPr>
              <a:t>パスワードの入力を求められた際はメールに記載がありますので、ご確認ください。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77305C2-1392-45CB-B26B-19EAC3918904}"/>
              </a:ext>
            </a:extLst>
          </p:cNvPr>
          <p:cNvSpPr txBox="1"/>
          <p:nvPr/>
        </p:nvSpPr>
        <p:spPr>
          <a:xfrm>
            <a:off x="454366" y="7288093"/>
            <a:ext cx="3853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②繋がらない場合はブラウザの</a:t>
            </a:r>
            <a:r>
              <a:rPr lang="en-US" altLang="ja-JP" sz="1100" dirty="0"/>
              <a:t>URL</a:t>
            </a:r>
            <a:r>
              <a:rPr lang="ja-JP" altLang="en-US" sz="1100" dirty="0"/>
              <a:t>に入力するリンク先が</a:t>
            </a:r>
            <a:endParaRPr lang="en-US" altLang="ja-JP" sz="1100" dirty="0"/>
          </a:p>
          <a:p>
            <a:r>
              <a:rPr lang="ja-JP" altLang="en-US" sz="1100" dirty="0"/>
              <a:t>メールに記載されていますのでそちらをお試しください。</a:t>
            </a:r>
            <a:endParaRPr lang="en-US" altLang="ja-JP" sz="11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C9FDDE2-742D-4883-8752-263D2A55E46B}"/>
              </a:ext>
            </a:extLst>
          </p:cNvPr>
          <p:cNvSpPr txBox="1"/>
          <p:nvPr/>
        </p:nvSpPr>
        <p:spPr>
          <a:xfrm>
            <a:off x="441842" y="7825808"/>
            <a:ext cx="6046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</a:rPr>
              <a:t>※</a:t>
            </a:r>
            <a:r>
              <a:rPr lang="ja-JP" altLang="en-US" sz="1100" b="1" dirty="0">
                <a:solidFill>
                  <a:srgbClr val="FF0000"/>
                </a:solidFill>
              </a:rPr>
              <a:t>セミナー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日前と開始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時間前にリマインドメールが送信される予定となっております。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B19766-70D6-463A-819A-433AEE12EAF9}"/>
              </a:ext>
            </a:extLst>
          </p:cNvPr>
          <p:cNvSpPr txBox="1"/>
          <p:nvPr/>
        </p:nvSpPr>
        <p:spPr>
          <a:xfrm>
            <a:off x="598916" y="371595"/>
            <a:ext cx="6553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ご視聴方法は</a:t>
            </a:r>
            <a:r>
              <a:rPr kumimoji="1" lang="en-US" altLang="ja-JP" sz="1050" b="1" dirty="0"/>
              <a:t>Zoom</a:t>
            </a:r>
            <a:r>
              <a:rPr kumimoji="1" lang="ja-JP" altLang="en-US" sz="1050" b="1" dirty="0"/>
              <a:t>となります。また、本セミナーは事前登録が必要となります。</a:t>
            </a:r>
            <a:endParaRPr kumimoji="1" lang="en-US" altLang="ja-JP" sz="1050" b="1" dirty="0"/>
          </a:p>
          <a:p>
            <a:r>
              <a:rPr lang="ja-JP" altLang="en-US" sz="1050" b="1" dirty="0">
                <a:solidFill>
                  <a:srgbClr val="FF0000"/>
                </a:solidFill>
              </a:rPr>
              <a:t>スマートフォンの場合は事前に</a:t>
            </a:r>
            <a:r>
              <a:rPr lang="en-US" altLang="ja-JP" sz="1050" b="1" dirty="0">
                <a:solidFill>
                  <a:srgbClr val="FF0000"/>
                </a:solidFill>
              </a:rPr>
              <a:t>Zoom</a:t>
            </a:r>
            <a:r>
              <a:rPr lang="ja-JP" altLang="en-US" sz="1050" b="1" dirty="0">
                <a:solidFill>
                  <a:srgbClr val="FF0000"/>
                </a:solidFill>
              </a:rPr>
              <a:t>アプリが必要となりますのでダウンロードをお願い致します。</a:t>
            </a:r>
            <a:endParaRPr lang="en-US" altLang="ja-JP" sz="1050" b="1" dirty="0">
              <a:solidFill>
                <a:srgbClr val="FF0000"/>
              </a:solidFill>
            </a:endParaRPr>
          </a:p>
          <a:p>
            <a:r>
              <a:rPr kumimoji="1" lang="ja-JP" altLang="en-US" sz="1050" b="1" dirty="0"/>
              <a:t>パソコン</a:t>
            </a:r>
            <a:r>
              <a:rPr lang="ja-JP" altLang="en-US" sz="1050" b="1" dirty="0"/>
              <a:t>の場合は</a:t>
            </a:r>
            <a:r>
              <a:rPr kumimoji="1" lang="ja-JP" altLang="en-US" sz="1050" b="1" dirty="0"/>
              <a:t>下記ブラウザでもご視聴いただけます</a:t>
            </a:r>
            <a:r>
              <a:rPr lang="ja-JP" altLang="en-US" sz="1050" b="1" dirty="0"/>
              <a:t>が、アプリでのご視聴を推奨しております。</a:t>
            </a:r>
            <a:endParaRPr lang="en-US" altLang="ja-JP" sz="1050" b="1" dirty="0"/>
          </a:p>
          <a:p>
            <a:r>
              <a:rPr kumimoji="1" lang="ja-JP" altLang="en-US" sz="1050" b="1" dirty="0"/>
              <a:t>（ブラウザのバージョンが古い場合は正常に動作しない可能性がございます。）</a:t>
            </a:r>
            <a:endParaRPr kumimoji="1" lang="en-US" altLang="ja-JP" sz="1050" b="1" dirty="0"/>
          </a:p>
          <a:p>
            <a:r>
              <a:rPr lang="ja-JP" altLang="en-US" sz="1050" b="1" dirty="0"/>
              <a:t>対応ブラウザ：</a:t>
            </a:r>
            <a:r>
              <a:rPr lang="en-US" altLang="ja-JP" sz="1050" b="1" dirty="0"/>
              <a:t>Internet Explorer </a:t>
            </a:r>
            <a:r>
              <a:rPr lang="ja-JP" altLang="en-US" sz="1050" b="1" dirty="0"/>
              <a:t>、</a:t>
            </a:r>
            <a:r>
              <a:rPr lang="en-US" altLang="ja-JP" sz="1050" b="1" dirty="0"/>
              <a:t> Google Chrome </a:t>
            </a:r>
            <a:r>
              <a:rPr lang="ja-JP" altLang="en-US" sz="1050" b="1" dirty="0"/>
              <a:t>、</a:t>
            </a:r>
            <a:r>
              <a:rPr lang="en-US" altLang="ja-JP" sz="1050" b="1" dirty="0"/>
              <a:t> Firefox </a:t>
            </a:r>
            <a:r>
              <a:rPr lang="ja-JP" altLang="en-US" sz="1050" b="1" dirty="0"/>
              <a:t>、</a:t>
            </a:r>
            <a:r>
              <a:rPr lang="en-US" altLang="ja-JP" sz="1050" b="1" dirty="0"/>
              <a:t> Safari </a:t>
            </a:r>
            <a:r>
              <a:rPr lang="ja-JP" altLang="en-US" sz="1050" b="1" dirty="0"/>
              <a:t>、</a:t>
            </a:r>
            <a:r>
              <a:rPr lang="en-US" altLang="ja-JP" sz="1050" b="1" dirty="0" err="1"/>
              <a:t>Chronium</a:t>
            </a:r>
            <a:r>
              <a:rPr lang="en-US" altLang="ja-JP" sz="1050" b="1" dirty="0"/>
              <a:t> Edge </a:t>
            </a:r>
            <a:endParaRPr kumimoji="1" lang="ja-JP" altLang="en-US" sz="105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3ADBBEC-23BA-4DE4-AC1A-A10D151B0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2" t="55522" r="53064" b="31984"/>
          <a:stretch/>
        </p:blipFill>
        <p:spPr>
          <a:xfrm>
            <a:off x="4308306" y="7242763"/>
            <a:ext cx="2889783" cy="50728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8C6FACC-CCAC-45FD-9A65-EBABF6357FF7}"/>
              </a:ext>
            </a:extLst>
          </p:cNvPr>
          <p:cNvSpPr txBox="1"/>
          <p:nvPr/>
        </p:nvSpPr>
        <p:spPr>
          <a:xfrm>
            <a:off x="392525" y="10262253"/>
            <a:ext cx="6934067" cy="369332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共催：大分県薬剤師会 </a:t>
            </a:r>
            <a:r>
              <a:rPr lang="en-US" altLang="ja-JP" dirty="0"/>
              <a:t>/ </a:t>
            </a:r>
            <a:r>
              <a:rPr lang="ja-JP" altLang="en-US" dirty="0"/>
              <a:t>臼津薬剤師会</a:t>
            </a:r>
            <a:r>
              <a:rPr kumimoji="1" lang="ja-JP" altLang="en-US" dirty="0"/>
              <a:t> </a:t>
            </a:r>
            <a:r>
              <a:rPr kumimoji="1" lang="en-US" altLang="ja-JP" dirty="0"/>
              <a:t>/ </a:t>
            </a:r>
            <a:r>
              <a:rPr kumimoji="1" lang="ja-JP" altLang="en-US" dirty="0"/>
              <a:t>帝人ヘルスケア株式会社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9001577-5154-4D32-AA59-ACEEB0214C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11" t="5463" r="33190" b="90573"/>
          <a:stretch/>
        </p:blipFill>
        <p:spPr>
          <a:xfrm>
            <a:off x="3562805" y="2980314"/>
            <a:ext cx="3589311" cy="1872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5F9FE53-C88D-46AC-B5F5-1D0CF36E87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44" t="12253" r="15042" b="5476"/>
          <a:stretch/>
        </p:blipFill>
        <p:spPr>
          <a:xfrm>
            <a:off x="641485" y="3950279"/>
            <a:ext cx="2817466" cy="20429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DBE49FD-32F0-4903-BAA3-E3D7C23EB2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049" t="11330" r="15042" b="30411"/>
          <a:stretch/>
        </p:blipFill>
        <p:spPr>
          <a:xfrm>
            <a:off x="4154494" y="4608652"/>
            <a:ext cx="2833205" cy="1434618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DEC121E-5BBA-48A3-907E-B06EBAB1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2221" y="1279706"/>
            <a:ext cx="808127" cy="808127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989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A2B2B"/>
      </a:hlink>
      <a:folHlink>
        <a:srgbClr val="800080"/>
      </a:folHlink>
    </a:clrScheme>
    <a:fontScheme name="ユーザー定義 7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3AEF258CCCE409C9FA54698AE5BBB" ma:contentTypeVersion="13" ma:contentTypeDescription="Create a new document." ma:contentTypeScope="" ma:versionID="15e5f9f93be210d3506e3466a06f24a0">
  <xsd:schema xmlns:xsd="http://www.w3.org/2001/XMLSchema" xmlns:xs="http://www.w3.org/2001/XMLSchema" xmlns:p="http://schemas.microsoft.com/office/2006/metadata/properties" xmlns:ns3="eb7d1a32-1d74-4ba2-9cda-5a066b64e7bc" xmlns:ns4="9af06fb8-85bd-45bb-aef0-268058903e88" targetNamespace="http://schemas.microsoft.com/office/2006/metadata/properties" ma:root="true" ma:fieldsID="8979809becf4889c8830b2f1a786ad8b" ns3:_="" ns4:_="">
    <xsd:import namespace="eb7d1a32-1d74-4ba2-9cda-5a066b64e7bc"/>
    <xsd:import namespace="9af06fb8-85bd-45bb-aef0-268058903e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d1a32-1d74-4ba2-9cda-5a066b64e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06fb8-85bd-45bb-aef0-268058903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1E7AE-6BBB-4668-94C2-48C7FE5207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7d1a32-1d74-4ba2-9cda-5a066b64e7bc"/>
    <ds:schemaRef ds:uri="9af06fb8-85bd-45bb-aef0-268058903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F481B-7DCD-421E-8FA1-D5FFFA68B16D}">
  <ds:schemaRefs>
    <ds:schemaRef ds:uri="http://purl.org/dc/terms/"/>
    <ds:schemaRef ds:uri="http://schemas.openxmlformats.org/package/2006/metadata/core-properties"/>
    <ds:schemaRef ds:uri="http://purl.org/dc/dcmitype/"/>
    <ds:schemaRef ds:uri="eb7d1a32-1d74-4ba2-9cda-5a066b64e7bc"/>
    <ds:schemaRef ds:uri="9af06fb8-85bd-45bb-aef0-268058903e8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A5DD630-5190-48BC-AAB0-6EB02513F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564</Words>
  <Application>Microsoft Office PowerPoint</Application>
  <PresentationFormat>ユーザー設定</PresentationFormat>
  <Paragraphs>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メイリオ</vt:lpstr>
      <vt:lpstr>游ゴシック</vt:lpstr>
      <vt:lpstr>Arial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稲井 夏子</dc:creator>
  <cp:lastModifiedBy>神田 秀一郎</cp:lastModifiedBy>
  <cp:revision>255</cp:revision>
  <cp:lastPrinted>2022-04-12T01:25:13Z</cp:lastPrinted>
  <dcterms:created xsi:type="dcterms:W3CDTF">2019-02-01T08:49:39Z</dcterms:created>
  <dcterms:modified xsi:type="dcterms:W3CDTF">2022-05-26T04:06:43Z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2019-01-31T00:00:00Z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2019-02-01T00:00:00Z</vt:filetime>
  </property>
  <property fmtid="{D5CDD505-2E9C-101B-9397-08002B2CF9AE}" pid="5" name="ContentTypeId">
    <vt:lpwstr>0x01010028C3AEF258CCCE409C9FA54698AE5BBB</vt:lpwstr>
  </property>
</Properties>
</file>