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9"/>
    <a:srgbClr val="E5EBF7"/>
    <a:srgbClr val="EAB200"/>
    <a:srgbClr val="C261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10" d="100"/>
          <a:sy n="110" d="100"/>
        </p:scale>
        <p:origin x="1056" y="-26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5732-B32F-4F4E-A567-7929349AAACF}" type="datetimeFigureOut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6A87-639F-431E-8B66-2F7E8FF0C7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859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5732-B32F-4F4E-A567-7929349AAACF}" type="datetimeFigureOut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6A87-639F-431E-8B66-2F7E8FF0C7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9373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5732-B32F-4F4E-A567-7929349AAACF}" type="datetimeFigureOut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6A87-639F-431E-8B66-2F7E8FF0C7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5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5732-B32F-4F4E-A567-7929349AAACF}" type="datetimeFigureOut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6A87-639F-431E-8B66-2F7E8FF0C7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434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5732-B32F-4F4E-A567-7929349AAACF}" type="datetimeFigureOut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6A87-639F-431E-8B66-2F7E8FF0C7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195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5732-B32F-4F4E-A567-7929349AAACF}" type="datetimeFigureOut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6A87-639F-431E-8B66-2F7E8FF0C7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431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5732-B32F-4F4E-A567-7929349AAACF}" type="datetimeFigureOut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6A87-639F-431E-8B66-2F7E8FF0C7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45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5732-B32F-4F4E-A567-7929349AAACF}" type="datetimeFigureOut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6A87-639F-431E-8B66-2F7E8FF0C7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417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5732-B32F-4F4E-A567-7929349AAACF}" type="datetimeFigureOut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6A87-639F-431E-8B66-2F7E8FF0C7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527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5732-B32F-4F4E-A567-7929349AAACF}" type="datetimeFigureOut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6A87-639F-431E-8B66-2F7E8FF0C7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339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5732-B32F-4F4E-A567-7929349AAACF}" type="datetimeFigureOut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6A87-639F-431E-8B66-2F7E8FF0C7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119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95732-B32F-4F4E-A567-7929349AAACF}" type="datetimeFigureOut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6A87-639F-431E-8B66-2F7E8FF0C7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3172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0444" y="5316297"/>
            <a:ext cx="1469263" cy="1908213"/>
          </a:xfrm>
          <a:prstGeom prst="rect">
            <a:avLst/>
          </a:prstGeom>
        </p:spPr>
      </p:pic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118A69E9-B1F1-C385-7CD6-16A97819D45A}"/>
              </a:ext>
            </a:extLst>
          </p:cNvPr>
          <p:cNvSpPr/>
          <p:nvPr/>
        </p:nvSpPr>
        <p:spPr>
          <a:xfrm>
            <a:off x="350440" y="8915220"/>
            <a:ext cx="5915026" cy="850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l">
              <a:lnSpc>
                <a:spcPts val="2300"/>
              </a:lnSpc>
            </a:pPr>
            <a:r>
              <a:rPr kumimoji="1" lang="ja-JP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事務局</a:t>
            </a:r>
            <a:r>
              <a:rPr kumimoji="1" lang="ja-JP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　 </a:t>
            </a:r>
            <a:r>
              <a:rPr lang="zh-TW" altLang="en-US" sz="140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egoe UI" panose="020B0502040204020203" pitchFamily="34" charset="0"/>
                <a:ea typeface="BIZ UDPゴシック" panose="020B0400000000000000" pitchFamily="50" charset="-128"/>
              </a:rPr>
              <a:t>公益社団法人 </a:t>
            </a:r>
            <a:r>
              <a:rPr lang="zh-TW" altLang="en-US" sz="160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egoe UI" panose="020B0502040204020203" pitchFamily="34" charset="0"/>
                <a:ea typeface="BIZ UDPゴシック" panose="020B0400000000000000" pitchFamily="50" charset="-128"/>
              </a:rPr>
              <a:t>大分県薬剤師会</a:t>
            </a:r>
            <a:endParaRPr lang="en-US" altLang="zh-TW" dirty="0">
              <a:solidFill>
                <a:schemeClr val="tx1"/>
              </a:solidFill>
              <a:latin typeface="Segoe UI" panose="020B0502040204020203" pitchFamily="34" charset="0"/>
              <a:ea typeface="BIZ UDPゴシック" panose="020B0400000000000000" pitchFamily="50" charset="-128"/>
            </a:endParaRPr>
          </a:p>
          <a:p>
            <a:pPr algn="l">
              <a:lnSpc>
                <a:spcPts val="2300"/>
              </a:lnSpc>
            </a:pPr>
            <a:r>
              <a:rPr lang="en-US" altLang="zh-TW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egoe UI" panose="020B0502040204020203" pitchFamily="34" charset="0"/>
                <a:ea typeface="BIZ UDPゴシック" panose="020B0400000000000000" pitchFamily="50" charset="-128"/>
              </a:rPr>
              <a:t>TEL</a:t>
            </a:r>
            <a:r>
              <a:rPr lang="en-US" altLang="zh-TW" i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BIZ UDPゴシック" panose="020B0400000000000000" pitchFamily="50" charset="-128"/>
              </a:rPr>
              <a:t> </a:t>
            </a:r>
            <a:r>
              <a:rPr lang="en-US" altLang="zh-TW" i="0" dirty="0">
                <a:solidFill>
                  <a:schemeClr val="bg2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BIZ UDPゴシック" panose="020B0400000000000000" pitchFamily="50" charset="-128"/>
              </a:rPr>
              <a:t>| </a:t>
            </a:r>
            <a:r>
              <a:rPr lang="en-US" altLang="zh-TW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egoe UI" panose="020B0502040204020203" pitchFamily="34" charset="0"/>
                <a:ea typeface="BIZ UDPゴシック" panose="020B0400000000000000" pitchFamily="50" charset="-128"/>
              </a:rPr>
              <a:t>097-544-4405</a:t>
            </a:r>
            <a:r>
              <a:rPr lang="ja-JP" altLang="en-US" sz="140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egoe UI" panose="020B0502040204020203" pitchFamily="34" charset="0"/>
                <a:ea typeface="BIZ UDPゴシック" panose="020B0400000000000000" pitchFamily="50" charset="-128"/>
              </a:rPr>
              <a:t>（平日 </a:t>
            </a:r>
            <a:r>
              <a:rPr lang="en-US" altLang="ja-JP" sz="140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egoe UI" panose="020B0502040204020203" pitchFamily="34" charset="0"/>
                <a:ea typeface="BIZ UDPゴシック" panose="020B0400000000000000" pitchFamily="50" charset="-128"/>
              </a:rPr>
              <a:t>9</a:t>
            </a:r>
            <a:r>
              <a:rPr lang="ja-JP" altLang="en-US" sz="140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egoe UI" panose="020B0502040204020203" pitchFamily="34" charset="0"/>
                <a:ea typeface="BIZ UDPゴシック" panose="020B0400000000000000" pitchFamily="50" charset="-128"/>
              </a:rPr>
              <a:t>：</a:t>
            </a:r>
            <a:r>
              <a:rPr lang="en-US" altLang="ja-JP" sz="140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egoe UI" panose="020B0502040204020203" pitchFamily="34" charset="0"/>
                <a:ea typeface="BIZ UDPゴシック" panose="020B0400000000000000" pitchFamily="50" charset="-128"/>
              </a:rPr>
              <a:t>00</a:t>
            </a:r>
            <a:r>
              <a:rPr lang="ja-JP" altLang="en-US" sz="140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egoe UI" panose="020B0502040204020203" pitchFamily="34" charset="0"/>
                <a:ea typeface="BIZ UDPゴシック" panose="020B0400000000000000" pitchFamily="50" charset="-128"/>
              </a:rPr>
              <a:t>～</a:t>
            </a:r>
            <a:r>
              <a:rPr lang="en-US" altLang="ja-JP" sz="140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egoe UI" panose="020B0502040204020203" pitchFamily="34" charset="0"/>
                <a:ea typeface="BIZ UDPゴシック" panose="020B0400000000000000" pitchFamily="50" charset="-128"/>
              </a:rPr>
              <a:t>17</a:t>
            </a:r>
            <a:r>
              <a:rPr lang="ja-JP" altLang="en-US" sz="140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egoe UI" panose="020B0502040204020203" pitchFamily="34" charset="0"/>
                <a:ea typeface="BIZ UDPゴシック" panose="020B0400000000000000" pitchFamily="50" charset="-128"/>
              </a:rPr>
              <a:t>：</a:t>
            </a:r>
            <a:r>
              <a:rPr lang="en-US" altLang="ja-JP" sz="140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egoe UI" panose="020B0502040204020203" pitchFamily="34" charset="0"/>
                <a:ea typeface="BIZ UDPゴシック" panose="020B0400000000000000" pitchFamily="50" charset="-128"/>
              </a:rPr>
              <a:t>00</a:t>
            </a:r>
            <a:r>
              <a:rPr lang="ja-JP" altLang="en-US" sz="140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egoe UI" panose="020B0502040204020203" pitchFamily="34" charset="0"/>
                <a:ea typeface="BIZ UDPゴシック" panose="020B0400000000000000" pitchFamily="50" charset="-128"/>
              </a:rPr>
              <a:t>）</a:t>
            </a:r>
            <a:r>
              <a:rPr lang="zh-TW" altLang="en-US" sz="1400" i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BIZ UDPゴシック" panose="020B0400000000000000" pitchFamily="50" charset="-128"/>
              </a:rPr>
              <a:t>　</a:t>
            </a:r>
            <a:r>
              <a:rPr lang="en-US" altLang="zh-TW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egoe UI" panose="020B0502040204020203" pitchFamily="34" charset="0"/>
                <a:ea typeface="BIZ UDPゴシック" panose="020B0400000000000000" pitchFamily="50" charset="-128"/>
              </a:rPr>
              <a:t>FAX</a:t>
            </a:r>
            <a:r>
              <a:rPr lang="en-US" altLang="zh-TW" i="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BIZ UDPゴシック" panose="020B0400000000000000" pitchFamily="50" charset="-128"/>
              </a:rPr>
              <a:t>  </a:t>
            </a:r>
            <a:r>
              <a:rPr lang="en-US" altLang="zh-TW" i="0" dirty="0">
                <a:solidFill>
                  <a:schemeClr val="bg2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BIZ UDPゴシック" panose="020B0400000000000000" pitchFamily="50" charset="-128"/>
              </a:rPr>
              <a:t>| </a:t>
            </a:r>
            <a:r>
              <a:rPr lang="en-US" altLang="zh-TW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egoe UI" panose="020B0502040204020203" pitchFamily="34" charset="0"/>
                <a:ea typeface="BIZ UDPゴシック" panose="020B0400000000000000" pitchFamily="50" charset="-128"/>
              </a:rPr>
              <a:t>097-544-1051</a:t>
            </a:r>
            <a:endParaRPr kumimoji="1" lang="en-US" altLang="ja-JP" sz="2800" dirty="0">
              <a:solidFill>
                <a:schemeClr val="tx1">
                  <a:lumMod val="95000"/>
                  <a:lumOff val="5000"/>
                </a:schemeClr>
              </a:solidFill>
              <a:latin typeface="Segoe UI" panose="020B0502040204020203" pitchFamily="34" charset="0"/>
              <a:ea typeface="BIZ UDPゴシック" panose="020B0400000000000000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20001EE-8429-472C-5225-D1D6E7671B65}"/>
              </a:ext>
            </a:extLst>
          </p:cNvPr>
          <p:cNvSpPr/>
          <p:nvPr/>
        </p:nvSpPr>
        <p:spPr>
          <a:xfrm>
            <a:off x="424844" y="6426718"/>
            <a:ext cx="6114023" cy="1011937"/>
          </a:xfrm>
          <a:prstGeom prst="rect">
            <a:avLst/>
          </a:prstGeom>
          <a:solidFill>
            <a:srgbClr val="E5EB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A20001EE-8429-472C-5225-D1D6E7671B65}"/>
              </a:ext>
            </a:extLst>
          </p:cNvPr>
          <p:cNvSpPr/>
          <p:nvPr/>
        </p:nvSpPr>
        <p:spPr>
          <a:xfrm>
            <a:off x="368325" y="2186769"/>
            <a:ext cx="6145448" cy="2644252"/>
          </a:xfrm>
          <a:prstGeom prst="rect">
            <a:avLst/>
          </a:prstGeom>
          <a:solidFill>
            <a:srgbClr val="FFE6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5F3081E-A055-1796-F4CA-52FD5839F520}"/>
              </a:ext>
            </a:extLst>
          </p:cNvPr>
          <p:cNvSpPr/>
          <p:nvPr/>
        </p:nvSpPr>
        <p:spPr>
          <a:xfrm>
            <a:off x="368327" y="1395092"/>
            <a:ext cx="6145446" cy="704625"/>
          </a:xfrm>
          <a:prstGeom prst="rect">
            <a:avLst/>
          </a:prstGeom>
          <a:solidFill>
            <a:srgbClr val="E5EBF7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80FC2B75-45B0-B526-37B7-395DA5A37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88" y="536811"/>
            <a:ext cx="5597820" cy="795503"/>
          </a:xfrm>
        </p:spPr>
        <p:txBody>
          <a:bodyPr>
            <a:normAutofit/>
          </a:bodyPr>
          <a:lstStyle/>
          <a:p>
            <a:pPr>
              <a:lnSpc>
                <a:spcPts val="2700"/>
              </a:lnSpc>
              <a:spcBef>
                <a:spcPts val="2400"/>
              </a:spcBef>
            </a:pP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    </a:t>
            </a: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公益社団法人 </a:t>
            </a:r>
            <a:br>
              <a:rPr lang="en-US" altLang="ja-JP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</a:t>
            </a:r>
            <a:r>
              <a:rPr lang="ja-JP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大分県薬剤師会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BB44273F-7772-123C-D997-DD3B1F396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888" y="607846"/>
            <a:ext cx="738461" cy="679384"/>
          </a:xfrm>
          <a:prstGeom prst="rect">
            <a:avLst/>
          </a:prstGeom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B478FF7-D9DF-4DE4-4F1D-AB7BF215331A}"/>
              </a:ext>
            </a:extLst>
          </p:cNvPr>
          <p:cNvSpPr/>
          <p:nvPr/>
        </p:nvSpPr>
        <p:spPr>
          <a:xfrm>
            <a:off x="399750" y="5106132"/>
            <a:ext cx="2238624" cy="899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2600"/>
              </a:lnSpc>
            </a:pPr>
            <a:r>
              <a:rPr kumimoji="1" lang="en-US" altLang="ja-JP" sz="6000" dirty="0">
                <a:solidFill>
                  <a:srgbClr val="FF0000"/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3</a:t>
            </a:r>
            <a:r>
              <a:rPr kumimoji="1" lang="en-US" altLang="ja-JP" sz="1800" dirty="0">
                <a:solidFill>
                  <a:srgbClr val="FF0000"/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 </a:t>
            </a:r>
            <a:r>
              <a:rPr kumimoji="1" lang="en-US" altLang="ja-JP" sz="48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/ </a:t>
            </a:r>
            <a:r>
              <a:rPr kumimoji="1" lang="en-US" altLang="ja-JP" sz="6000" dirty="0">
                <a:solidFill>
                  <a:srgbClr val="FF0000"/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20</a:t>
            </a:r>
            <a:r>
              <a:rPr kumimoji="1" lang="en-US" altLang="ja-JP" sz="1800" dirty="0">
                <a:solidFill>
                  <a:srgbClr val="FF0000"/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 </a:t>
            </a:r>
            <a:r>
              <a:rPr kumimoji="1" lang="ja-JP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　</a:t>
            </a:r>
            <a:endParaRPr kumimoji="1" lang="en-US" altLang="ja-JP" sz="2400" dirty="0">
              <a:solidFill>
                <a:schemeClr val="tx1">
                  <a:lumMod val="95000"/>
                  <a:lumOff val="5000"/>
                </a:schemeClr>
              </a:solidFill>
              <a:latin typeface="Segoe UI" panose="020B0502040204020203" pitchFamily="34" charset="0"/>
              <a:ea typeface="BIZ UDPゴシック" panose="020B04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5A806F7-628E-B6B2-5B2D-6DA0882E4E2F}"/>
              </a:ext>
            </a:extLst>
          </p:cNvPr>
          <p:cNvSpPr txBox="1"/>
          <p:nvPr/>
        </p:nvSpPr>
        <p:spPr>
          <a:xfrm>
            <a:off x="1248081" y="1415771"/>
            <a:ext cx="45431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県  民  公  開  講  座</a:t>
            </a:r>
            <a:endParaRPr kumimoji="1" lang="ja-JP" altLang="en-US" sz="3600" dirty="0">
              <a:solidFill>
                <a:schemeClr val="tx1">
                  <a:lumMod val="85000"/>
                  <a:lumOff val="1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B4E455E-4804-2E3A-ACB7-5776091705E4}"/>
              </a:ext>
            </a:extLst>
          </p:cNvPr>
          <p:cNvSpPr txBox="1"/>
          <p:nvPr/>
        </p:nvSpPr>
        <p:spPr>
          <a:xfrm>
            <a:off x="4395763" y="699197"/>
            <a:ext cx="1570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参加無料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DBAE57D0-784E-81FF-71C2-C7A06AA57373}"/>
              </a:ext>
            </a:extLst>
          </p:cNvPr>
          <p:cNvSpPr/>
          <p:nvPr/>
        </p:nvSpPr>
        <p:spPr>
          <a:xfrm>
            <a:off x="511874" y="2331917"/>
            <a:ext cx="5621510" cy="10821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4100"/>
              </a:lnSpc>
              <a:spcBef>
                <a:spcPts val="600"/>
              </a:spcBef>
            </a:pP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日本人の英雄達の病状と</a:t>
            </a:r>
            <a:endParaRPr lang="en-US" altLang="ja-JP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4100"/>
              </a:lnSpc>
              <a:spcBef>
                <a:spcPts val="300"/>
              </a:spcBef>
            </a:pP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               漢方治療</a:t>
            </a:r>
            <a:endParaRPr kumimoji="1" lang="en-US" altLang="ja-JP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4153625B-9174-8F20-1DA0-8C0316C4B5F4}"/>
              </a:ext>
            </a:extLst>
          </p:cNvPr>
          <p:cNvSpPr/>
          <p:nvPr/>
        </p:nvSpPr>
        <p:spPr>
          <a:xfrm>
            <a:off x="402803" y="6489379"/>
            <a:ext cx="6143822" cy="976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800"/>
              </a:lnSpc>
              <a:spcBef>
                <a:spcPts val="300"/>
              </a:spcBef>
            </a:pPr>
            <a:r>
              <a:rPr kumimoji="1" lang="ja-JP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    　       </a:t>
            </a:r>
            <a:r>
              <a:rPr kumimoji="1" lang="ja-JP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薬剤師のお仕事 紹介します </a:t>
            </a:r>
            <a:endParaRPr kumimoji="1"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ts val="1800"/>
              </a:lnSpc>
              <a:spcBef>
                <a:spcPts val="300"/>
              </a:spcBef>
            </a:pPr>
            <a:r>
              <a:rPr kumimoji="1"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    ～病院、薬局、こんなところにも・・・～</a:t>
            </a:r>
            <a:endParaRPr kumimoji="1"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kumimoji="1"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  　　　　</a:t>
            </a:r>
            <a:r>
              <a:rPr kumimoji="1"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大分県薬剤師会  理事  前原 理佳　久寿米木 洋子</a:t>
            </a:r>
            <a:endParaRPr kumimoji="1"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Segoe UI" panose="020B0502040204020203" pitchFamily="34" charset="0"/>
              <a:ea typeface="BIZ UDPゴシック" panose="020B04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50440" y="7679788"/>
            <a:ext cx="6143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申し込み　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枠内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記入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事務局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へ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ファックス 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又は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お電話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してください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086305"/>
              </p:ext>
            </p:extLst>
          </p:nvPr>
        </p:nvGraphicFramePr>
        <p:xfrm>
          <a:off x="368325" y="8065591"/>
          <a:ext cx="6145448" cy="89835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15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19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氏名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4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氏名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AutoShape 2" descr="科学者のイラスト（女性）"/>
          <p:cNvSpPr>
            <a:spLocks noChangeAspect="1" noChangeArrowheads="1"/>
          </p:cNvSpPr>
          <p:nvPr/>
        </p:nvSpPr>
        <p:spPr bwMode="auto">
          <a:xfrm>
            <a:off x="155574" y="-144463"/>
            <a:ext cx="1706557" cy="170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4A63171-DAB2-53F8-27C4-6B70DA29B5B3}"/>
              </a:ext>
            </a:extLst>
          </p:cNvPr>
          <p:cNvSpPr txBox="1"/>
          <p:nvPr/>
        </p:nvSpPr>
        <p:spPr>
          <a:xfrm>
            <a:off x="532323" y="3970546"/>
            <a:ext cx="3562254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日本東洋医学会専門医・指導医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dirty="0">
                <a:latin typeface="Segoe UI" panose="020B0502040204020203" pitchFamily="34" charset="0"/>
                <a:ea typeface="BIZ UDPゴシック" panose="020B0400000000000000" pitchFamily="50" charset="-128"/>
              </a:rPr>
              <a:t>織部内科クリニック   </a:t>
            </a:r>
            <a:endParaRPr kumimoji="1" lang="en-US" altLang="ja-JP" dirty="0">
              <a:latin typeface="Segoe UI" panose="020B0502040204020203" pitchFamily="34" charset="0"/>
              <a:ea typeface="BIZ UDPゴシック" panose="020B0400000000000000" pitchFamily="50" charset="-128"/>
            </a:endParaRPr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9CCF1B19-AA09-C1F2-8334-EF5134D6039A}"/>
              </a:ext>
            </a:extLst>
          </p:cNvPr>
          <p:cNvGrpSpPr/>
          <p:nvPr/>
        </p:nvGrpSpPr>
        <p:grpSpPr>
          <a:xfrm>
            <a:off x="4284153" y="242961"/>
            <a:ext cx="2170889" cy="1043053"/>
            <a:chOff x="4922560" y="388171"/>
            <a:chExt cx="1607249" cy="953453"/>
          </a:xfrm>
        </p:grpSpPr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B6674F91-3E1E-B5CC-DA0F-0544B4E74BD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22560" y="388171"/>
              <a:ext cx="1607249" cy="953453"/>
            </a:xfrm>
            <a:prstGeom prst="rect">
              <a:avLst/>
            </a:prstGeom>
          </p:spPr>
        </p:pic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1269AD88-CD57-6CF1-8991-A1E25035861A}"/>
                </a:ext>
              </a:extLst>
            </p:cNvPr>
            <p:cNvSpPr txBox="1"/>
            <p:nvPr/>
          </p:nvSpPr>
          <p:spPr>
            <a:xfrm>
              <a:off x="5155134" y="638421"/>
              <a:ext cx="1162656" cy="590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solidFill>
                    <a:srgbClr val="FF0000"/>
                  </a:solidFill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参 加 無 料</a:t>
              </a:r>
              <a:endParaRPr kumimoji="1" lang="en-US" altLang="ja-JP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endParaRPr>
            </a:p>
            <a:p>
              <a:r>
                <a:rPr kumimoji="1" lang="ja-JP" altLang="en-US" dirty="0"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 先着</a:t>
              </a:r>
              <a:r>
                <a:rPr kumimoji="1" lang="en-US" altLang="ja-JP" dirty="0"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100</a:t>
              </a:r>
              <a:r>
                <a:rPr kumimoji="1" lang="ja-JP" altLang="en-US" dirty="0"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</a:rPr>
                <a:t>名</a:t>
              </a:r>
            </a:p>
          </p:txBody>
        </p:sp>
      </p:grp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BAE57D0-784E-81FF-71C2-C7A06AA57373}"/>
              </a:ext>
            </a:extLst>
          </p:cNvPr>
          <p:cNvSpPr/>
          <p:nvPr/>
        </p:nvSpPr>
        <p:spPr>
          <a:xfrm>
            <a:off x="521450" y="3438545"/>
            <a:ext cx="5621510" cy="317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4100"/>
              </a:lnSpc>
              <a:spcBef>
                <a:spcPts val="600"/>
              </a:spcBef>
            </a:pP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～豊臣秀吉の晩年は認知症だった？～</a:t>
            </a:r>
            <a:endParaRPr kumimoji="1"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4A63171-DAB2-53F8-27C4-6B70DA29B5B3}"/>
              </a:ext>
            </a:extLst>
          </p:cNvPr>
          <p:cNvSpPr txBox="1"/>
          <p:nvPr/>
        </p:nvSpPr>
        <p:spPr>
          <a:xfrm>
            <a:off x="2679250" y="4230059"/>
            <a:ext cx="23391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400" dirty="0">
                <a:latin typeface="Segoe UI" panose="020B0502040204020203" pitchFamily="34" charset="0"/>
                <a:ea typeface="BIZ UDPゴシック" panose="020B0400000000000000" pitchFamily="50" charset="-128"/>
              </a:rPr>
              <a:t>織部 和宏</a:t>
            </a:r>
            <a:r>
              <a:rPr kumimoji="1" lang="ja-JP" altLang="en-US" sz="2800" dirty="0">
                <a:latin typeface="Segoe UI" panose="020B0502040204020203" pitchFamily="34" charset="0"/>
                <a:ea typeface="BIZ UDPゴシック" panose="020B0400000000000000" pitchFamily="50" charset="-128"/>
              </a:rPr>
              <a:t> </a:t>
            </a:r>
            <a:r>
              <a:rPr kumimoji="1" lang="ja-JP" altLang="en-US" sz="2000" dirty="0">
                <a:latin typeface="Segoe UI" panose="020B0502040204020203" pitchFamily="34" charset="0"/>
                <a:ea typeface="BIZ UDPゴシック" panose="020B0400000000000000" pitchFamily="50" charset="-128"/>
              </a:rPr>
              <a:t>先生</a:t>
            </a:r>
            <a:endParaRPr lang="ja-JP" altLang="en-US" dirty="0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AB478FF7-D9DF-4DE4-4F1D-AB7BF215331A}"/>
              </a:ext>
            </a:extLst>
          </p:cNvPr>
          <p:cNvSpPr/>
          <p:nvPr/>
        </p:nvSpPr>
        <p:spPr>
          <a:xfrm>
            <a:off x="427903" y="6023404"/>
            <a:ext cx="5250005" cy="5018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2600"/>
              </a:lnSpc>
              <a:spcBef>
                <a:spcPts val="600"/>
              </a:spcBef>
            </a:pPr>
            <a:r>
              <a:rPr kumimoji="1" lang="en-US" altLang="ja-JP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J:COM</a:t>
            </a:r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  </a:t>
            </a:r>
            <a:r>
              <a:rPr kumimoji="1" lang="ja-JP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ホルトホール大分 </a:t>
            </a:r>
            <a:r>
              <a:rPr kumimoji="1" lang="en-US" altLang="ja-JP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3</a:t>
            </a:r>
            <a:r>
              <a:rPr kumimoji="1" lang="ja-JP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階</a:t>
            </a:r>
            <a:r>
              <a:rPr kumimoji="1" lang="ja-JP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 大</a:t>
            </a:r>
            <a:r>
              <a:rPr kumimoji="1" lang="ja-JP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会議室</a:t>
            </a:r>
            <a:endParaRPr kumimoji="1"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Segoe UI" panose="020B0502040204020203" pitchFamily="34" charset="0"/>
              <a:ea typeface="BIZ UDPゴシック" panose="020B0400000000000000" pitchFamily="50" charset="-128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2278722" y="5270136"/>
            <a:ext cx="455794" cy="449474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祝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AB478FF7-D9DF-4DE4-4F1D-AB7BF215331A}"/>
              </a:ext>
            </a:extLst>
          </p:cNvPr>
          <p:cNvSpPr/>
          <p:nvPr/>
        </p:nvSpPr>
        <p:spPr>
          <a:xfrm>
            <a:off x="2836395" y="5387511"/>
            <a:ext cx="1680951" cy="7980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2100"/>
              </a:lnSpc>
            </a:pPr>
            <a:r>
              <a:rPr kumimoji="1" lang="en-US" altLang="ja-JP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10</a:t>
            </a:r>
            <a:r>
              <a:rPr kumimoji="1" lang="ja-JP" alt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：</a:t>
            </a:r>
            <a:r>
              <a:rPr kumimoji="1" lang="en-US" altLang="ja-JP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00</a:t>
            </a:r>
            <a:r>
              <a:rPr kumimoji="1" lang="ja-JP" alt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 </a:t>
            </a:r>
            <a:endParaRPr kumimoji="1" lang="en-US" altLang="ja-JP" sz="2000" dirty="0">
              <a:solidFill>
                <a:schemeClr val="tx1">
                  <a:lumMod val="95000"/>
                  <a:lumOff val="5000"/>
                </a:schemeClr>
              </a:solidFill>
              <a:latin typeface="Segoe UI" panose="020B0502040204020203" pitchFamily="34" charset="0"/>
              <a:ea typeface="BIZ UDPゴシック" panose="020B0400000000000000" pitchFamily="50" charset="-128"/>
            </a:endParaRPr>
          </a:p>
          <a:p>
            <a:pPr>
              <a:lnSpc>
                <a:spcPts val="2100"/>
              </a:lnSpc>
            </a:pPr>
            <a:r>
              <a:rPr kumimoji="1" lang="ja-JP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 </a:t>
            </a:r>
            <a:r>
              <a:rPr kumimoji="1" lang="ja-JP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（開場 </a:t>
            </a:r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9 </a:t>
            </a:r>
            <a:r>
              <a:rPr kumimoji="1" lang="ja-JP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：</a:t>
            </a:r>
            <a:r>
              <a:rPr kumimoji="1" lang="en-US" altLang="ja-JP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30</a:t>
            </a:r>
            <a:r>
              <a:rPr kumimoji="1" lang="ja-JP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）</a:t>
            </a:r>
            <a:endParaRPr kumimoji="1" lang="ja-JP" altLang="en-US" sz="2000" dirty="0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AB478FF7-D9DF-4DE4-4F1D-AB7BF215331A}"/>
              </a:ext>
            </a:extLst>
          </p:cNvPr>
          <p:cNvSpPr/>
          <p:nvPr/>
        </p:nvSpPr>
        <p:spPr>
          <a:xfrm>
            <a:off x="4284153" y="5291808"/>
            <a:ext cx="1581701" cy="7980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2700"/>
              </a:lnSpc>
            </a:pPr>
            <a:r>
              <a:rPr kumimoji="1" lang="ja-JP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～ </a:t>
            </a:r>
            <a:r>
              <a:rPr kumimoji="1" lang="en-US" altLang="ja-JP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11</a:t>
            </a:r>
            <a:r>
              <a:rPr kumimoji="1" lang="ja-JP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：</a:t>
            </a:r>
            <a:r>
              <a:rPr kumimoji="1" lang="en-US" altLang="ja-JP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30</a:t>
            </a:r>
          </a:p>
          <a:p>
            <a:pPr>
              <a:lnSpc>
                <a:spcPts val="2700"/>
              </a:lnSpc>
            </a:pPr>
            <a:r>
              <a:rPr kumimoji="1" lang="ja-JP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BIZ UDPゴシック" panose="020B0400000000000000" pitchFamily="50" charset="-128"/>
              </a:rPr>
              <a:t>　</a:t>
            </a:r>
            <a:endParaRPr kumimoji="1" lang="ja-JP" altLang="en-US" sz="2000" dirty="0"/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38076" y="2497931"/>
            <a:ext cx="1556186" cy="234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26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1122</TotalTime>
  <Words>152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HGS創英角ﾎﾟｯﾌﾟ体</vt:lpstr>
      <vt:lpstr>Arial</vt:lpstr>
      <vt:lpstr>Calibri</vt:lpstr>
      <vt:lpstr>Calibri Light</vt:lpstr>
      <vt:lpstr>Segoe UI</vt:lpstr>
      <vt:lpstr>Office テーマ</vt:lpstr>
      <vt:lpstr>             公益社団法人          大分県薬剤師会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公益社団法人         大分県薬剤師会</dc:title>
  <dc:creator>和幸 浜野</dc:creator>
  <cp:lastModifiedBy>jimu-32</cp:lastModifiedBy>
  <cp:revision>39</cp:revision>
  <cp:lastPrinted>2024-02-19T01:57:00Z</cp:lastPrinted>
  <dcterms:created xsi:type="dcterms:W3CDTF">2024-01-09T06:22:55Z</dcterms:created>
  <dcterms:modified xsi:type="dcterms:W3CDTF">2024-02-19T09:52:30Z</dcterms:modified>
</cp:coreProperties>
</file>